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256" r:id="rId10"/>
    <p:sldId id="257" r:id="rId11"/>
    <p:sldId id="258" r:id="rId12"/>
    <p:sldId id="307" r:id="rId13"/>
    <p:sldId id="259" r:id="rId14"/>
    <p:sldId id="260" r:id="rId15"/>
    <p:sldId id="309" r:id="rId16"/>
    <p:sldId id="308" r:id="rId17"/>
    <p:sldId id="311" r:id="rId18"/>
    <p:sldId id="310" r:id="rId19"/>
    <p:sldId id="261" r:id="rId20"/>
    <p:sldId id="262" r:id="rId21"/>
    <p:sldId id="263" r:id="rId22"/>
    <p:sldId id="264" r:id="rId23"/>
    <p:sldId id="313" r:id="rId24"/>
    <p:sldId id="265" r:id="rId25"/>
    <p:sldId id="312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323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77B38-92D6-4126-8401-D65CFB53F738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875C78-9741-4642-954C-22291BC1DA99}">
      <dgm:prSet phldrT="[Texto]" custT="1"/>
      <dgm:spPr/>
      <dgm:t>
        <a:bodyPr/>
        <a:lstStyle/>
        <a:p>
          <a:r>
            <a:rPr lang="es-ES" sz="2800" dirty="0" smtClean="0"/>
            <a:t>La proclamación de la Palabra (</a:t>
          </a:r>
          <a:r>
            <a:rPr lang="es-ES" sz="2800" i="1" dirty="0" err="1" smtClean="0"/>
            <a:t>kerygma</a:t>
          </a:r>
          <a:r>
            <a:rPr lang="es-ES" sz="2800" dirty="0" smtClean="0"/>
            <a:t>).</a:t>
          </a:r>
          <a:endParaRPr lang="es-ES" sz="2800" dirty="0"/>
        </a:p>
      </dgm:t>
    </dgm:pt>
    <dgm:pt modelId="{473F1B25-4A10-4CD4-B796-99524E2057E3}" type="parTrans" cxnId="{BCB171AC-91A9-415A-8EAD-C87186FB265E}">
      <dgm:prSet/>
      <dgm:spPr/>
      <dgm:t>
        <a:bodyPr/>
        <a:lstStyle/>
        <a:p>
          <a:endParaRPr lang="es-ES"/>
        </a:p>
      </dgm:t>
    </dgm:pt>
    <dgm:pt modelId="{CF6059F3-A639-4336-A396-E5DDE8DD80A2}" type="sibTrans" cxnId="{BCB171AC-91A9-415A-8EAD-C87186FB265E}">
      <dgm:prSet/>
      <dgm:spPr/>
      <dgm:t>
        <a:bodyPr/>
        <a:lstStyle/>
        <a:p>
          <a:endParaRPr lang="es-ES"/>
        </a:p>
      </dgm:t>
    </dgm:pt>
    <dgm:pt modelId="{92A83578-A741-4671-800B-BF06E324F99A}">
      <dgm:prSet phldrT="[Texto]" custT="1"/>
      <dgm:spPr/>
      <dgm:t>
        <a:bodyPr/>
        <a:lstStyle/>
        <a:p>
          <a:r>
            <a:rPr lang="es-ES" sz="2800" dirty="0" smtClean="0"/>
            <a:t>La respuesta de fe-conversión.</a:t>
          </a:r>
          <a:endParaRPr lang="es-ES" sz="2800" dirty="0"/>
        </a:p>
      </dgm:t>
    </dgm:pt>
    <dgm:pt modelId="{59494431-C307-4F21-8A94-84BE3DB33C1D}" type="parTrans" cxnId="{E628E907-F14C-451F-9547-76B4B6CC4370}">
      <dgm:prSet/>
      <dgm:spPr/>
      <dgm:t>
        <a:bodyPr/>
        <a:lstStyle/>
        <a:p>
          <a:endParaRPr lang="es-ES"/>
        </a:p>
      </dgm:t>
    </dgm:pt>
    <dgm:pt modelId="{A1FC8B93-240C-4FB4-AFBB-0868AFB8F363}" type="sibTrans" cxnId="{E628E907-F14C-451F-9547-76B4B6CC4370}">
      <dgm:prSet/>
      <dgm:spPr/>
      <dgm:t>
        <a:bodyPr/>
        <a:lstStyle/>
        <a:p>
          <a:endParaRPr lang="es-ES"/>
        </a:p>
      </dgm:t>
    </dgm:pt>
    <dgm:pt modelId="{82699D5A-0B44-4114-9020-74E22DF9F57B}">
      <dgm:prSet phldrT="[Texto]" custT="1"/>
      <dgm:spPr/>
      <dgm:t>
        <a:bodyPr/>
        <a:lstStyle/>
        <a:p>
          <a:r>
            <a:rPr lang="es-ES" sz="2800" dirty="0" smtClean="0"/>
            <a:t>La recepción del bautismo “en nombre del Señor Jesús”.</a:t>
          </a:r>
          <a:endParaRPr lang="es-ES" sz="2800" dirty="0"/>
        </a:p>
      </dgm:t>
    </dgm:pt>
    <dgm:pt modelId="{B971580F-9DA4-425A-9F91-114B81DD2EAA}" type="parTrans" cxnId="{F25C9C59-5A16-43EC-825C-41480FCE0354}">
      <dgm:prSet/>
      <dgm:spPr/>
      <dgm:t>
        <a:bodyPr/>
        <a:lstStyle/>
        <a:p>
          <a:endParaRPr lang="es-ES"/>
        </a:p>
      </dgm:t>
    </dgm:pt>
    <dgm:pt modelId="{827C7F77-CE98-451C-BD27-3F6D3EB28F5A}" type="sibTrans" cxnId="{F25C9C59-5A16-43EC-825C-41480FCE0354}">
      <dgm:prSet/>
      <dgm:spPr/>
      <dgm:t>
        <a:bodyPr/>
        <a:lstStyle/>
        <a:p>
          <a:endParaRPr lang="es-ES"/>
        </a:p>
      </dgm:t>
    </dgm:pt>
    <dgm:pt modelId="{7B0E43A2-48CA-4B89-BFC0-C9BA02DBCB49}">
      <dgm:prSet phldrT="[Texto]" custT="1"/>
      <dgm:spPr/>
      <dgm:t>
        <a:bodyPr/>
        <a:lstStyle/>
        <a:p>
          <a:r>
            <a:rPr lang="es-ES" sz="2800" dirty="0" smtClean="0"/>
            <a:t>La incorporación a la comunidad, para compartir en ella la comunión fraterna y el dinamismo misionero.</a:t>
          </a:r>
          <a:endParaRPr lang="es-ES" sz="2800" dirty="0"/>
        </a:p>
      </dgm:t>
    </dgm:pt>
    <dgm:pt modelId="{BF5216CA-AF4A-4583-A47C-ED772D758F11}" type="parTrans" cxnId="{53C7A104-2CDD-470E-A0F7-F42410F53BCE}">
      <dgm:prSet/>
      <dgm:spPr/>
      <dgm:t>
        <a:bodyPr/>
        <a:lstStyle/>
        <a:p>
          <a:endParaRPr lang="es-ES"/>
        </a:p>
      </dgm:t>
    </dgm:pt>
    <dgm:pt modelId="{C6E9D299-C321-48AB-B78C-7120D5B88796}" type="sibTrans" cxnId="{53C7A104-2CDD-470E-A0F7-F42410F53BCE}">
      <dgm:prSet/>
      <dgm:spPr/>
      <dgm:t>
        <a:bodyPr/>
        <a:lstStyle/>
        <a:p>
          <a:endParaRPr lang="es-ES"/>
        </a:p>
      </dgm:t>
    </dgm:pt>
    <dgm:pt modelId="{C3B03098-2028-4492-A20E-7DBC1290BE5F}" type="pres">
      <dgm:prSet presAssocID="{AC777B38-92D6-4126-8401-D65CFB53F7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F4988B-1193-4EF3-A044-6281F4467AE5}" type="pres">
      <dgm:prSet presAssocID="{CB875C78-9741-4642-954C-22291BC1DA99}" presName="parentLin" presStyleCnt="0"/>
      <dgm:spPr/>
    </dgm:pt>
    <dgm:pt modelId="{AD13C029-C76A-43E4-B14F-CA0D262BEA3D}" type="pres">
      <dgm:prSet presAssocID="{CB875C78-9741-4642-954C-22291BC1DA9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CE5F43FD-16C6-49AB-A060-B69E7064264C}" type="pres">
      <dgm:prSet presAssocID="{CB875C78-9741-4642-954C-22291BC1DA99}" presName="parentText" presStyleLbl="node1" presStyleIdx="0" presStyleCnt="4" custScaleY="5726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DD5DC4-FDA1-4BAC-9CD1-8466F76BBC46}" type="pres">
      <dgm:prSet presAssocID="{CB875C78-9741-4642-954C-22291BC1DA99}" presName="negativeSpace" presStyleCnt="0"/>
      <dgm:spPr/>
    </dgm:pt>
    <dgm:pt modelId="{19C35A1B-531D-4ED3-8BB1-F04FB06FE562}" type="pres">
      <dgm:prSet presAssocID="{CB875C78-9741-4642-954C-22291BC1DA99}" presName="childText" presStyleLbl="conFgAcc1" presStyleIdx="0" presStyleCnt="4">
        <dgm:presLayoutVars>
          <dgm:bulletEnabled val="1"/>
        </dgm:presLayoutVars>
      </dgm:prSet>
      <dgm:spPr/>
    </dgm:pt>
    <dgm:pt modelId="{2F27B486-93C2-4F21-AC36-75D57ECB731E}" type="pres">
      <dgm:prSet presAssocID="{CF6059F3-A639-4336-A396-E5DDE8DD80A2}" presName="spaceBetweenRectangles" presStyleCnt="0"/>
      <dgm:spPr/>
    </dgm:pt>
    <dgm:pt modelId="{E616045A-BE50-41F4-8121-3019091863FF}" type="pres">
      <dgm:prSet presAssocID="{92A83578-A741-4671-800B-BF06E324F99A}" presName="parentLin" presStyleCnt="0"/>
      <dgm:spPr/>
    </dgm:pt>
    <dgm:pt modelId="{32DD282E-BF43-4D3A-98F0-1CFD82EF86FC}" type="pres">
      <dgm:prSet presAssocID="{92A83578-A741-4671-800B-BF06E324F99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9BBD23A-5BB5-47F5-B522-35D009E9592D}" type="pres">
      <dgm:prSet presAssocID="{92A83578-A741-4671-800B-BF06E324F99A}" presName="parentText" presStyleLbl="node1" presStyleIdx="1" presStyleCnt="4" custScaleY="4702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FCBAB-464C-4D50-B0BC-2BE4CF86D842}" type="pres">
      <dgm:prSet presAssocID="{92A83578-A741-4671-800B-BF06E324F99A}" presName="negativeSpace" presStyleCnt="0"/>
      <dgm:spPr/>
    </dgm:pt>
    <dgm:pt modelId="{B979A015-C3B3-4975-92AF-15DB59BEEFA3}" type="pres">
      <dgm:prSet presAssocID="{92A83578-A741-4671-800B-BF06E324F99A}" presName="childText" presStyleLbl="conFgAcc1" presStyleIdx="1" presStyleCnt="4">
        <dgm:presLayoutVars>
          <dgm:bulletEnabled val="1"/>
        </dgm:presLayoutVars>
      </dgm:prSet>
      <dgm:spPr/>
    </dgm:pt>
    <dgm:pt modelId="{EE42E987-B651-4979-8781-1B45C235A996}" type="pres">
      <dgm:prSet presAssocID="{A1FC8B93-240C-4FB4-AFBB-0868AFB8F363}" presName="spaceBetweenRectangles" presStyleCnt="0"/>
      <dgm:spPr/>
    </dgm:pt>
    <dgm:pt modelId="{A6A8E540-5F8E-4BF4-8381-504934C010F5}" type="pres">
      <dgm:prSet presAssocID="{82699D5A-0B44-4114-9020-74E22DF9F57B}" presName="parentLin" presStyleCnt="0"/>
      <dgm:spPr/>
    </dgm:pt>
    <dgm:pt modelId="{37A4D96A-13D9-4191-AE24-18B241FC6885}" type="pres">
      <dgm:prSet presAssocID="{82699D5A-0B44-4114-9020-74E22DF9F57B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FE427CE-02CB-47F1-B8CB-78D3ACA3AC97}" type="pres">
      <dgm:prSet presAssocID="{82699D5A-0B44-4114-9020-74E22DF9F57B}" presName="parentText" presStyleLbl="node1" presStyleIdx="2" presStyleCnt="4" custScaleY="5130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CF5F-03E2-46BC-AC1B-84CB7C40A842}" type="pres">
      <dgm:prSet presAssocID="{82699D5A-0B44-4114-9020-74E22DF9F57B}" presName="negativeSpace" presStyleCnt="0"/>
      <dgm:spPr/>
    </dgm:pt>
    <dgm:pt modelId="{6AFFE222-4B63-4FA7-9AB2-5D6E650D3458}" type="pres">
      <dgm:prSet presAssocID="{82699D5A-0B44-4114-9020-74E22DF9F57B}" presName="childText" presStyleLbl="conFgAcc1" presStyleIdx="2" presStyleCnt="4">
        <dgm:presLayoutVars>
          <dgm:bulletEnabled val="1"/>
        </dgm:presLayoutVars>
      </dgm:prSet>
      <dgm:spPr/>
    </dgm:pt>
    <dgm:pt modelId="{80C857F0-8391-48F5-8427-2D38EE9C061E}" type="pres">
      <dgm:prSet presAssocID="{827C7F77-CE98-451C-BD27-3F6D3EB28F5A}" presName="spaceBetweenRectangles" presStyleCnt="0"/>
      <dgm:spPr/>
    </dgm:pt>
    <dgm:pt modelId="{31995D6C-21D3-4AFB-AA2F-BBA48AF2B3C1}" type="pres">
      <dgm:prSet presAssocID="{7B0E43A2-48CA-4B89-BFC0-C9BA02DBCB49}" presName="parentLin" presStyleCnt="0"/>
      <dgm:spPr/>
    </dgm:pt>
    <dgm:pt modelId="{3D3B160C-DA12-4A28-AA0C-8F44C0C77722}" type="pres">
      <dgm:prSet presAssocID="{7B0E43A2-48CA-4B89-BFC0-C9BA02DBCB49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EA9A1890-34D5-4BAC-93BB-97DAD306CD26}" type="pres">
      <dgm:prSet presAssocID="{7B0E43A2-48CA-4B89-BFC0-C9BA02DBCB49}" presName="parentText" presStyleLbl="node1" presStyleIdx="3" presStyleCnt="4" custScaleY="6778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FED4C-9D64-49F4-9BA6-B5C27021282F}" type="pres">
      <dgm:prSet presAssocID="{7B0E43A2-48CA-4B89-BFC0-C9BA02DBCB49}" presName="negativeSpace" presStyleCnt="0"/>
      <dgm:spPr/>
    </dgm:pt>
    <dgm:pt modelId="{33947B6E-88EC-40FF-A42D-922C99331C39}" type="pres">
      <dgm:prSet presAssocID="{7B0E43A2-48CA-4B89-BFC0-C9BA02DBCB4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25C9C59-5A16-43EC-825C-41480FCE0354}" srcId="{AC777B38-92D6-4126-8401-D65CFB53F738}" destId="{82699D5A-0B44-4114-9020-74E22DF9F57B}" srcOrd="2" destOrd="0" parTransId="{B971580F-9DA4-425A-9F91-114B81DD2EAA}" sibTransId="{827C7F77-CE98-451C-BD27-3F6D3EB28F5A}"/>
    <dgm:cxn modelId="{53C7A104-2CDD-470E-A0F7-F42410F53BCE}" srcId="{AC777B38-92D6-4126-8401-D65CFB53F738}" destId="{7B0E43A2-48CA-4B89-BFC0-C9BA02DBCB49}" srcOrd="3" destOrd="0" parTransId="{BF5216CA-AF4A-4583-A47C-ED772D758F11}" sibTransId="{C6E9D299-C321-48AB-B78C-7120D5B88796}"/>
    <dgm:cxn modelId="{F28E5078-752B-4023-86B1-8081380904AA}" type="presOf" srcId="{82699D5A-0B44-4114-9020-74E22DF9F57B}" destId="{37A4D96A-13D9-4191-AE24-18B241FC6885}" srcOrd="0" destOrd="0" presId="urn:microsoft.com/office/officeart/2005/8/layout/list1"/>
    <dgm:cxn modelId="{E628E907-F14C-451F-9547-76B4B6CC4370}" srcId="{AC777B38-92D6-4126-8401-D65CFB53F738}" destId="{92A83578-A741-4671-800B-BF06E324F99A}" srcOrd="1" destOrd="0" parTransId="{59494431-C307-4F21-8A94-84BE3DB33C1D}" sibTransId="{A1FC8B93-240C-4FB4-AFBB-0868AFB8F363}"/>
    <dgm:cxn modelId="{B2B4CF61-71CA-43F9-B263-49D176FADAAB}" type="presOf" srcId="{AC777B38-92D6-4126-8401-D65CFB53F738}" destId="{C3B03098-2028-4492-A20E-7DBC1290BE5F}" srcOrd="0" destOrd="0" presId="urn:microsoft.com/office/officeart/2005/8/layout/list1"/>
    <dgm:cxn modelId="{9ACCA6AE-7782-4441-94DA-9D7A6AC9C877}" type="presOf" srcId="{CB875C78-9741-4642-954C-22291BC1DA99}" destId="{CE5F43FD-16C6-49AB-A060-B69E7064264C}" srcOrd="1" destOrd="0" presId="urn:microsoft.com/office/officeart/2005/8/layout/list1"/>
    <dgm:cxn modelId="{CA4CF41C-9931-4493-89A9-AFCD2866542A}" type="presOf" srcId="{7B0E43A2-48CA-4B89-BFC0-C9BA02DBCB49}" destId="{3D3B160C-DA12-4A28-AA0C-8F44C0C77722}" srcOrd="0" destOrd="0" presId="urn:microsoft.com/office/officeart/2005/8/layout/list1"/>
    <dgm:cxn modelId="{A18F0119-08EC-4AD2-94E8-6E8B7343E544}" type="presOf" srcId="{82699D5A-0B44-4114-9020-74E22DF9F57B}" destId="{FFE427CE-02CB-47F1-B8CB-78D3ACA3AC97}" srcOrd="1" destOrd="0" presId="urn:microsoft.com/office/officeart/2005/8/layout/list1"/>
    <dgm:cxn modelId="{DA077DC7-8161-483F-B465-098899C94E71}" type="presOf" srcId="{7B0E43A2-48CA-4B89-BFC0-C9BA02DBCB49}" destId="{EA9A1890-34D5-4BAC-93BB-97DAD306CD26}" srcOrd="1" destOrd="0" presId="urn:microsoft.com/office/officeart/2005/8/layout/list1"/>
    <dgm:cxn modelId="{59B53FF4-752B-4E4E-B36A-50B713959ACE}" type="presOf" srcId="{CB875C78-9741-4642-954C-22291BC1DA99}" destId="{AD13C029-C76A-43E4-B14F-CA0D262BEA3D}" srcOrd="0" destOrd="0" presId="urn:microsoft.com/office/officeart/2005/8/layout/list1"/>
    <dgm:cxn modelId="{9461E53A-181C-4D07-BFD0-ADB6DA058418}" type="presOf" srcId="{92A83578-A741-4671-800B-BF06E324F99A}" destId="{32DD282E-BF43-4D3A-98F0-1CFD82EF86FC}" srcOrd="0" destOrd="0" presId="urn:microsoft.com/office/officeart/2005/8/layout/list1"/>
    <dgm:cxn modelId="{573A11A7-31FB-4EC2-BD93-DF7411390D96}" type="presOf" srcId="{92A83578-A741-4671-800B-BF06E324F99A}" destId="{79BBD23A-5BB5-47F5-B522-35D009E9592D}" srcOrd="1" destOrd="0" presId="urn:microsoft.com/office/officeart/2005/8/layout/list1"/>
    <dgm:cxn modelId="{BCB171AC-91A9-415A-8EAD-C87186FB265E}" srcId="{AC777B38-92D6-4126-8401-D65CFB53F738}" destId="{CB875C78-9741-4642-954C-22291BC1DA99}" srcOrd="0" destOrd="0" parTransId="{473F1B25-4A10-4CD4-B796-99524E2057E3}" sibTransId="{CF6059F3-A639-4336-A396-E5DDE8DD80A2}"/>
    <dgm:cxn modelId="{61DFAF39-B7E6-4DB1-B56F-7808982BBF86}" type="presParOf" srcId="{C3B03098-2028-4492-A20E-7DBC1290BE5F}" destId="{AEF4988B-1193-4EF3-A044-6281F4467AE5}" srcOrd="0" destOrd="0" presId="urn:microsoft.com/office/officeart/2005/8/layout/list1"/>
    <dgm:cxn modelId="{D563698A-23F9-4117-9AF1-280682943CEF}" type="presParOf" srcId="{AEF4988B-1193-4EF3-A044-6281F4467AE5}" destId="{AD13C029-C76A-43E4-B14F-CA0D262BEA3D}" srcOrd="0" destOrd="0" presId="urn:microsoft.com/office/officeart/2005/8/layout/list1"/>
    <dgm:cxn modelId="{79B8B59A-908F-4DDD-9C4D-E0D7FBE768EA}" type="presParOf" srcId="{AEF4988B-1193-4EF3-A044-6281F4467AE5}" destId="{CE5F43FD-16C6-49AB-A060-B69E7064264C}" srcOrd="1" destOrd="0" presId="urn:microsoft.com/office/officeart/2005/8/layout/list1"/>
    <dgm:cxn modelId="{69FFB16B-E7D0-463F-8C37-6D2C38F0BF7D}" type="presParOf" srcId="{C3B03098-2028-4492-A20E-7DBC1290BE5F}" destId="{5EDD5DC4-FDA1-4BAC-9CD1-8466F76BBC46}" srcOrd="1" destOrd="0" presId="urn:microsoft.com/office/officeart/2005/8/layout/list1"/>
    <dgm:cxn modelId="{9FC5502B-DC85-4537-A83D-444BFD22B009}" type="presParOf" srcId="{C3B03098-2028-4492-A20E-7DBC1290BE5F}" destId="{19C35A1B-531D-4ED3-8BB1-F04FB06FE562}" srcOrd="2" destOrd="0" presId="urn:microsoft.com/office/officeart/2005/8/layout/list1"/>
    <dgm:cxn modelId="{E5D1F4D3-5A8F-4201-8D2C-D76994CBC57C}" type="presParOf" srcId="{C3B03098-2028-4492-A20E-7DBC1290BE5F}" destId="{2F27B486-93C2-4F21-AC36-75D57ECB731E}" srcOrd="3" destOrd="0" presId="urn:microsoft.com/office/officeart/2005/8/layout/list1"/>
    <dgm:cxn modelId="{91FF00E9-9D0C-48AF-8C32-0EBF7892FE73}" type="presParOf" srcId="{C3B03098-2028-4492-A20E-7DBC1290BE5F}" destId="{E616045A-BE50-41F4-8121-3019091863FF}" srcOrd="4" destOrd="0" presId="urn:microsoft.com/office/officeart/2005/8/layout/list1"/>
    <dgm:cxn modelId="{C5BCECF0-70EB-4AF7-B304-BF5A4BF0AA7D}" type="presParOf" srcId="{E616045A-BE50-41F4-8121-3019091863FF}" destId="{32DD282E-BF43-4D3A-98F0-1CFD82EF86FC}" srcOrd="0" destOrd="0" presId="urn:microsoft.com/office/officeart/2005/8/layout/list1"/>
    <dgm:cxn modelId="{85EDDE04-D7E8-4E37-9562-53A3FC3BB2AC}" type="presParOf" srcId="{E616045A-BE50-41F4-8121-3019091863FF}" destId="{79BBD23A-5BB5-47F5-B522-35D009E9592D}" srcOrd="1" destOrd="0" presId="urn:microsoft.com/office/officeart/2005/8/layout/list1"/>
    <dgm:cxn modelId="{26A6FF1F-CFD8-4600-9006-CFBA0938A8B4}" type="presParOf" srcId="{C3B03098-2028-4492-A20E-7DBC1290BE5F}" destId="{C69FCBAB-464C-4D50-B0BC-2BE4CF86D842}" srcOrd="5" destOrd="0" presId="urn:microsoft.com/office/officeart/2005/8/layout/list1"/>
    <dgm:cxn modelId="{50A2C1BD-3CD5-4865-9377-CC353202C784}" type="presParOf" srcId="{C3B03098-2028-4492-A20E-7DBC1290BE5F}" destId="{B979A015-C3B3-4975-92AF-15DB59BEEFA3}" srcOrd="6" destOrd="0" presId="urn:microsoft.com/office/officeart/2005/8/layout/list1"/>
    <dgm:cxn modelId="{5A7576EB-6F02-4978-9042-538655EDA92F}" type="presParOf" srcId="{C3B03098-2028-4492-A20E-7DBC1290BE5F}" destId="{EE42E987-B651-4979-8781-1B45C235A996}" srcOrd="7" destOrd="0" presId="urn:microsoft.com/office/officeart/2005/8/layout/list1"/>
    <dgm:cxn modelId="{EDD42696-B2D7-49EE-9461-F2852B9D4F8D}" type="presParOf" srcId="{C3B03098-2028-4492-A20E-7DBC1290BE5F}" destId="{A6A8E540-5F8E-4BF4-8381-504934C010F5}" srcOrd="8" destOrd="0" presId="urn:microsoft.com/office/officeart/2005/8/layout/list1"/>
    <dgm:cxn modelId="{61DB02BE-CF45-43C9-97A6-D6FFB23A85B6}" type="presParOf" srcId="{A6A8E540-5F8E-4BF4-8381-504934C010F5}" destId="{37A4D96A-13D9-4191-AE24-18B241FC6885}" srcOrd="0" destOrd="0" presId="urn:microsoft.com/office/officeart/2005/8/layout/list1"/>
    <dgm:cxn modelId="{D403A8F5-763F-4E87-AD78-A03477B8FF1F}" type="presParOf" srcId="{A6A8E540-5F8E-4BF4-8381-504934C010F5}" destId="{FFE427CE-02CB-47F1-B8CB-78D3ACA3AC97}" srcOrd="1" destOrd="0" presId="urn:microsoft.com/office/officeart/2005/8/layout/list1"/>
    <dgm:cxn modelId="{06F6FE06-F5C3-4FB9-B499-4CED050958F5}" type="presParOf" srcId="{C3B03098-2028-4492-A20E-7DBC1290BE5F}" destId="{9B2BCF5F-03E2-46BC-AC1B-84CB7C40A842}" srcOrd="9" destOrd="0" presId="urn:microsoft.com/office/officeart/2005/8/layout/list1"/>
    <dgm:cxn modelId="{D7D6BC81-F954-4728-ACEF-135E42FE4289}" type="presParOf" srcId="{C3B03098-2028-4492-A20E-7DBC1290BE5F}" destId="{6AFFE222-4B63-4FA7-9AB2-5D6E650D3458}" srcOrd="10" destOrd="0" presId="urn:microsoft.com/office/officeart/2005/8/layout/list1"/>
    <dgm:cxn modelId="{0BE651E6-E83C-4D9A-958D-1CEF9867773B}" type="presParOf" srcId="{C3B03098-2028-4492-A20E-7DBC1290BE5F}" destId="{80C857F0-8391-48F5-8427-2D38EE9C061E}" srcOrd="11" destOrd="0" presId="urn:microsoft.com/office/officeart/2005/8/layout/list1"/>
    <dgm:cxn modelId="{51A111E5-4BB9-4C88-8373-95214AB5AC0D}" type="presParOf" srcId="{C3B03098-2028-4492-A20E-7DBC1290BE5F}" destId="{31995D6C-21D3-4AFB-AA2F-BBA48AF2B3C1}" srcOrd="12" destOrd="0" presId="urn:microsoft.com/office/officeart/2005/8/layout/list1"/>
    <dgm:cxn modelId="{AB641FB6-766D-4FD5-AF82-0B5E25E03902}" type="presParOf" srcId="{31995D6C-21D3-4AFB-AA2F-BBA48AF2B3C1}" destId="{3D3B160C-DA12-4A28-AA0C-8F44C0C77722}" srcOrd="0" destOrd="0" presId="urn:microsoft.com/office/officeart/2005/8/layout/list1"/>
    <dgm:cxn modelId="{FE8744CF-4942-4E2D-B58C-CE9CEFEF3F73}" type="presParOf" srcId="{31995D6C-21D3-4AFB-AA2F-BBA48AF2B3C1}" destId="{EA9A1890-34D5-4BAC-93BB-97DAD306CD26}" srcOrd="1" destOrd="0" presId="urn:microsoft.com/office/officeart/2005/8/layout/list1"/>
    <dgm:cxn modelId="{1B840E7B-AC38-4ED7-B294-C3ECE31A48CD}" type="presParOf" srcId="{C3B03098-2028-4492-A20E-7DBC1290BE5F}" destId="{BE5FED4C-9D64-49F4-9BA6-B5C27021282F}" srcOrd="13" destOrd="0" presId="urn:microsoft.com/office/officeart/2005/8/layout/list1"/>
    <dgm:cxn modelId="{1265DEB7-80D5-4DDA-987B-D6CA7E2E6FA5}" type="presParOf" srcId="{C3B03098-2028-4492-A20E-7DBC1290BE5F}" destId="{33947B6E-88EC-40FF-A42D-922C99331C39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A0B23-BC49-4A08-A319-578CEF5568E7}" type="doc">
      <dgm:prSet loTypeId="urn:microsoft.com/office/officeart/2005/8/layout/hList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DA71EC2-405E-4A7F-A9FB-60CD9990E140}">
      <dgm:prSet phldrT="[Texto]"/>
      <dgm:spPr/>
      <dgm:t>
        <a:bodyPr/>
        <a:lstStyle/>
        <a:p>
          <a:r>
            <a:rPr lang="es-ES" dirty="0" smtClean="0"/>
            <a:t>INICIACIÓN CRISTIANA</a:t>
          </a:r>
          <a:endParaRPr lang="es-ES" dirty="0"/>
        </a:p>
      </dgm:t>
    </dgm:pt>
    <dgm:pt modelId="{1E076708-EB0F-438E-86E7-BE5811E0A89F}" type="parTrans" cxnId="{69460459-E1EA-418A-A506-0DCA860B3CB0}">
      <dgm:prSet/>
      <dgm:spPr/>
      <dgm:t>
        <a:bodyPr/>
        <a:lstStyle/>
        <a:p>
          <a:endParaRPr lang="es-ES"/>
        </a:p>
      </dgm:t>
    </dgm:pt>
    <dgm:pt modelId="{0498A026-C77E-4324-A6CD-47D1A071910C}" type="sibTrans" cxnId="{69460459-E1EA-418A-A506-0DCA860B3CB0}">
      <dgm:prSet/>
      <dgm:spPr/>
      <dgm:t>
        <a:bodyPr/>
        <a:lstStyle/>
        <a:p>
          <a:endParaRPr lang="es-ES"/>
        </a:p>
      </dgm:t>
    </dgm:pt>
    <dgm:pt modelId="{EE956C1C-3804-4B26-A0ED-51FE233B2FA2}">
      <dgm:prSet phldrT="[Texto]"/>
      <dgm:spPr/>
      <dgm:t>
        <a:bodyPr/>
        <a:lstStyle/>
        <a:p>
          <a:r>
            <a:rPr lang="es-ES" dirty="0" err="1" smtClean="0"/>
            <a:t>Catecume</a:t>
          </a:r>
          <a:r>
            <a:rPr lang="es-ES" dirty="0" smtClean="0"/>
            <a:t>-nado</a:t>
          </a:r>
          <a:endParaRPr lang="es-ES" dirty="0"/>
        </a:p>
      </dgm:t>
    </dgm:pt>
    <dgm:pt modelId="{AB6E3460-9648-433B-8849-D9706394281E}" type="parTrans" cxnId="{58EB0B18-AE2F-4B5F-8C5A-89542816A1C2}">
      <dgm:prSet/>
      <dgm:spPr/>
      <dgm:t>
        <a:bodyPr/>
        <a:lstStyle/>
        <a:p>
          <a:endParaRPr lang="es-ES"/>
        </a:p>
      </dgm:t>
    </dgm:pt>
    <dgm:pt modelId="{5314328D-5319-4BBD-9ACA-C69401A3DF69}" type="sibTrans" cxnId="{58EB0B18-AE2F-4B5F-8C5A-89542816A1C2}">
      <dgm:prSet/>
      <dgm:spPr/>
      <dgm:t>
        <a:bodyPr/>
        <a:lstStyle/>
        <a:p>
          <a:endParaRPr lang="es-ES"/>
        </a:p>
      </dgm:t>
    </dgm:pt>
    <dgm:pt modelId="{87CE74DB-66F0-448A-A476-435366DD1DEA}">
      <dgm:prSet phldrT="[Texto]" custT="1"/>
      <dgm:spPr/>
      <dgm:t>
        <a:bodyPr/>
        <a:lstStyle/>
        <a:p>
          <a:r>
            <a:rPr lang="es-ES" sz="4400" dirty="0" smtClean="0"/>
            <a:t>Ritos del bautismo</a:t>
          </a:r>
          <a:endParaRPr lang="es-ES" sz="4400" dirty="0"/>
        </a:p>
      </dgm:t>
    </dgm:pt>
    <dgm:pt modelId="{717AD422-DCA1-43C4-A531-4758109F55DB}" type="parTrans" cxnId="{A5AB37F5-FDF1-4345-9016-818EDC1FEE3C}">
      <dgm:prSet/>
      <dgm:spPr/>
      <dgm:t>
        <a:bodyPr/>
        <a:lstStyle/>
        <a:p>
          <a:endParaRPr lang="es-ES"/>
        </a:p>
      </dgm:t>
    </dgm:pt>
    <dgm:pt modelId="{855F5F1F-5F84-41E4-920B-2050A2FD51C5}" type="sibTrans" cxnId="{A5AB37F5-FDF1-4345-9016-818EDC1FEE3C}">
      <dgm:prSet/>
      <dgm:spPr/>
      <dgm:t>
        <a:bodyPr/>
        <a:lstStyle/>
        <a:p>
          <a:endParaRPr lang="es-ES"/>
        </a:p>
      </dgm:t>
    </dgm:pt>
    <dgm:pt modelId="{D7C251DC-F85A-4F3B-AEFE-316D70B97166}">
      <dgm:prSet phldrT="[Texto]" custT="1"/>
      <dgm:spPr/>
      <dgm:t>
        <a:bodyPr/>
        <a:lstStyle/>
        <a:p>
          <a:r>
            <a:rPr lang="es-ES" sz="4400" dirty="0" smtClean="0"/>
            <a:t>Ritos post-bautismales</a:t>
          </a:r>
          <a:endParaRPr lang="es-ES" sz="4400" dirty="0"/>
        </a:p>
      </dgm:t>
    </dgm:pt>
    <dgm:pt modelId="{CBCA4836-608D-43A8-9A54-70C1579C0D5D}" type="parTrans" cxnId="{A6307B51-97D1-4E20-B765-4B19CFCF726A}">
      <dgm:prSet/>
      <dgm:spPr/>
      <dgm:t>
        <a:bodyPr/>
        <a:lstStyle/>
        <a:p>
          <a:endParaRPr lang="es-ES"/>
        </a:p>
      </dgm:t>
    </dgm:pt>
    <dgm:pt modelId="{F6819879-2723-41A5-B5D4-D2C122975847}" type="sibTrans" cxnId="{A6307B51-97D1-4E20-B765-4B19CFCF726A}">
      <dgm:prSet/>
      <dgm:spPr/>
      <dgm:t>
        <a:bodyPr/>
        <a:lstStyle/>
        <a:p>
          <a:endParaRPr lang="es-ES"/>
        </a:p>
      </dgm:t>
    </dgm:pt>
    <dgm:pt modelId="{12FB068A-97D6-40B1-8494-72D425B5F385}" type="pres">
      <dgm:prSet presAssocID="{A78A0B23-BC49-4A08-A319-578CEF5568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781409-37F0-4280-95B9-FE8D22467BED}" type="pres">
      <dgm:prSet presAssocID="{9DA71EC2-405E-4A7F-A9FB-60CD9990E140}" presName="roof" presStyleLbl="dkBgShp" presStyleIdx="0" presStyleCnt="2"/>
      <dgm:spPr/>
      <dgm:t>
        <a:bodyPr/>
        <a:lstStyle/>
        <a:p>
          <a:endParaRPr lang="es-ES"/>
        </a:p>
      </dgm:t>
    </dgm:pt>
    <dgm:pt modelId="{7EF8EF57-B441-4512-B579-F057171A3C61}" type="pres">
      <dgm:prSet presAssocID="{9DA71EC2-405E-4A7F-A9FB-60CD9990E140}" presName="pillars" presStyleCnt="0"/>
      <dgm:spPr/>
    </dgm:pt>
    <dgm:pt modelId="{8FF9B16C-92A2-44AF-95B9-0228E44CDE17}" type="pres">
      <dgm:prSet presAssocID="{9DA71EC2-405E-4A7F-A9FB-60CD9990E14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531A8-0ED9-4998-9752-CDFDE984DB64}" type="pres">
      <dgm:prSet presAssocID="{87CE74DB-66F0-448A-A476-435366DD1DE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88C8D-7C7E-4DB0-B8D8-8F63D2284C88}" type="pres">
      <dgm:prSet presAssocID="{D7C251DC-F85A-4F3B-AEFE-316D70B97166}" presName="pillarX" presStyleLbl="node1" presStyleIdx="2" presStyleCnt="3" custScaleX="117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CCD2B-5992-4588-9C1D-7C65E6C5E81D}" type="pres">
      <dgm:prSet presAssocID="{9DA71EC2-405E-4A7F-A9FB-60CD9990E140}" presName="base" presStyleLbl="dkBgShp" presStyleIdx="1" presStyleCnt="2"/>
      <dgm:spPr/>
    </dgm:pt>
  </dgm:ptLst>
  <dgm:cxnLst>
    <dgm:cxn modelId="{69460459-E1EA-418A-A506-0DCA860B3CB0}" srcId="{A78A0B23-BC49-4A08-A319-578CEF5568E7}" destId="{9DA71EC2-405E-4A7F-A9FB-60CD9990E140}" srcOrd="0" destOrd="0" parTransId="{1E076708-EB0F-438E-86E7-BE5811E0A89F}" sibTransId="{0498A026-C77E-4324-A6CD-47D1A071910C}"/>
    <dgm:cxn modelId="{093EFBF4-3F1C-4A53-BB76-F55A91C54084}" type="presOf" srcId="{EE956C1C-3804-4B26-A0ED-51FE233B2FA2}" destId="{8FF9B16C-92A2-44AF-95B9-0228E44CDE17}" srcOrd="0" destOrd="0" presId="urn:microsoft.com/office/officeart/2005/8/layout/hList3"/>
    <dgm:cxn modelId="{FDDC0BB0-B688-4843-AD6A-FD3FE2A0F042}" type="presOf" srcId="{D7C251DC-F85A-4F3B-AEFE-316D70B97166}" destId="{55D88C8D-7C7E-4DB0-B8D8-8F63D2284C88}" srcOrd="0" destOrd="0" presId="urn:microsoft.com/office/officeart/2005/8/layout/hList3"/>
    <dgm:cxn modelId="{A6307B51-97D1-4E20-B765-4B19CFCF726A}" srcId="{9DA71EC2-405E-4A7F-A9FB-60CD9990E140}" destId="{D7C251DC-F85A-4F3B-AEFE-316D70B97166}" srcOrd="2" destOrd="0" parTransId="{CBCA4836-608D-43A8-9A54-70C1579C0D5D}" sibTransId="{F6819879-2723-41A5-B5D4-D2C122975847}"/>
    <dgm:cxn modelId="{A5AB37F5-FDF1-4345-9016-818EDC1FEE3C}" srcId="{9DA71EC2-405E-4A7F-A9FB-60CD9990E140}" destId="{87CE74DB-66F0-448A-A476-435366DD1DEA}" srcOrd="1" destOrd="0" parTransId="{717AD422-DCA1-43C4-A531-4758109F55DB}" sibTransId="{855F5F1F-5F84-41E4-920B-2050A2FD51C5}"/>
    <dgm:cxn modelId="{7AEAB90D-83C7-4CB6-A734-3AA5D379D2B9}" type="presOf" srcId="{9DA71EC2-405E-4A7F-A9FB-60CD9990E140}" destId="{A9781409-37F0-4280-95B9-FE8D22467BED}" srcOrd="0" destOrd="0" presId="urn:microsoft.com/office/officeart/2005/8/layout/hList3"/>
    <dgm:cxn modelId="{E86581CD-91CB-4050-B33A-82857B9CE37A}" type="presOf" srcId="{87CE74DB-66F0-448A-A476-435366DD1DEA}" destId="{73A531A8-0ED9-4998-9752-CDFDE984DB64}" srcOrd="0" destOrd="0" presId="urn:microsoft.com/office/officeart/2005/8/layout/hList3"/>
    <dgm:cxn modelId="{6BCC3913-3CFC-4A0C-B54A-CC5595E37675}" type="presOf" srcId="{A78A0B23-BC49-4A08-A319-578CEF5568E7}" destId="{12FB068A-97D6-40B1-8494-72D425B5F385}" srcOrd="0" destOrd="0" presId="urn:microsoft.com/office/officeart/2005/8/layout/hList3"/>
    <dgm:cxn modelId="{58EB0B18-AE2F-4B5F-8C5A-89542816A1C2}" srcId="{9DA71EC2-405E-4A7F-A9FB-60CD9990E140}" destId="{EE956C1C-3804-4B26-A0ED-51FE233B2FA2}" srcOrd="0" destOrd="0" parTransId="{AB6E3460-9648-433B-8849-D9706394281E}" sibTransId="{5314328D-5319-4BBD-9ACA-C69401A3DF69}"/>
    <dgm:cxn modelId="{B75B08A2-FD99-4303-B801-F6B3CBD1A5DD}" type="presParOf" srcId="{12FB068A-97D6-40B1-8494-72D425B5F385}" destId="{A9781409-37F0-4280-95B9-FE8D22467BED}" srcOrd="0" destOrd="0" presId="urn:microsoft.com/office/officeart/2005/8/layout/hList3"/>
    <dgm:cxn modelId="{1F690C45-62D5-421D-B60D-E27DC79DC7B6}" type="presParOf" srcId="{12FB068A-97D6-40B1-8494-72D425B5F385}" destId="{7EF8EF57-B441-4512-B579-F057171A3C61}" srcOrd="1" destOrd="0" presId="urn:microsoft.com/office/officeart/2005/8/layout/hList3"/>
    <dgm:cxn modelId="{AB6E3C2A-1EB3-47E0-B549-D9E718617A82}" type="presParOf" srcId="{7EF8EF57-B441-4512-B579-F057171A3C61}" destId="{8FF9B16C-92A2-44AF-95B9-0228E44CDE17}" srcOrd="0" destOrd="0" presId="urn:microsoft.com/office/officeart/2005/8/layout/hList3"/>
    <dgm:cxn modelId="{FEAB277D-8C71-43FD-AEDC-37A59CC646A3}" type="presParOf" srcId="{7EF8EF57-B441-4512-B579-F057171A3C61}" destId="{73A531A8-0ED9-4998-9752-CDFDE984DB64}" srcOrd="1" destOrd="0" presId="urn:microsoft.com/office/officeart/2005/8/layout/hList3"/>
    <dgm:cxn modelId="{BC6999A2-FCCD-4CB4-916F-32289B0EEBEC}" type="presParOf" srcId="{7EF8EF57-B441-4512-B579-F057171A3C61}" destId="{55D88C8D-7C7E-4DB0-B8D8-8F63D2284C88}" srcOrd="2" destOrd="0" presId="urn:microsoft.com/office/officeart/2005/8/layout/hList3"/>
    <dgm:cxn modelId="{8B8E92FB-A736-4208-ACF1-7C0F48D65089}" type="presParOf" srcId="{12FB068A-97D6-40B1-8494-72D425B5F385}" destId="{C70CCD2B-5992-4588-9C1D-7C65E6C5E81D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42344-0825-44A6-9D44-1274AEADF38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4FC5D51-E0EC-43D2-B565-0454EB94CE55}">
      <dgm:prSet phldrT="[Texto]" custT="1"/>
      <dgm:spPr/>
      <dgm:t>
        <a:bodyPr/>
        <a:lstStyle/>
        <a:p>
          <a:pPr algn="l"/>
          <a:r>
            <a:rPr lang="es-ES" sz="2800" dirty="0" smtClean="0"/>
            <a:t>Admisión al </a:t>
          </a:r>
          <a:r>
            <a:rPr lang="es-ES" sz="2800" dirty="0" err="1" smtClean="0"/>
            <a:t>catecu</a:t>
          </a:r>
          <a:r>
            <a:rPr lang="es-ES" sz="2800" dirty="0" smtClean="0"/>
            <a:t>-menado</a:t>
          </a:r>
        </a:p>
      </dgm:t>
    </dgm:pt>
    <dgm:pt modelId="{5F8A1910-F3C8-46F8-904D-9DF9149ED84D}" type="parTrans" cxnId="{FD3DEF4A-5111-4A7E-B43A-416C95DC6F95}">
      <dgm:prSet/>
      <dgm:spPr/>
      <dgm:t>
        <a:bodyPr/>
        <a:lstStyle/>
        <a:p>
          <a:endParaRPr lang="es-ES"/>
        </a:p>
      </dgm:t>
    </dgm:pt>
    <dgm:pt modelId="{E6C4E0F8-0425-49B0-A36D-817402F00487}" type="sibTrans" cxnId="{FD3DEF4A-5111-4A7E-B43A-416C95DC6F95}">
      <dgm:prSet/>
      <dgm:spPr/>
      <dgm:t>
        <a:bodyPr/>
        <a:lstStyle/>
        <a:p>
          <a:endParaRPr lang="es-ES"/>
        </a:p>
      </dgm:t>
    </dgm:pt>
    <dgm:pt modelId="{092E3651-212C-49D8-9858-F5A4415F0B47}">
      <dgm:prSet phldrT="[Texto]" custT="1"/>
      <dgm:spPr/>
      <dgm:t>
        <a:bodyPr/>
        <a:lstStyle/>
        <a:p>
          <a:r>
            <a:rPr lang="es-ES" sz="2800" dirty="0" smtClean="0"/>
            <a:t>Período de catequesis</a:t>
          </a:r>
          <a:endParaRPr lang="es-ES" sz="2800" dirty="0"/>
        </a:p>
      </dgm:t>
    </dgm:pt>
    <dgm:pt modelId="{DE46AA11-0803-4B0D-A63E-5981C43230F6}" type="parTrans" cxnId="{6BD35522-68D6-456E-B0D5-0894A68FFE50}">
      <dgm:prSet/>
      <dgm:spPr/>
      <dgm:t>
        <a:bodyPr/>
        <a:lstStyle/>
        <a:p>
          <a:endParaRPr lang="es-ES"/>
        </a:p>
      </dgm:t>
    </dgm:pt>
    <dgm:pt modelId="{09597FD0-6D31-4E62-876C-47726999B6E6}" type="sibTrans" cxnId="{6BD35522-68D6-456E-B0D5-0894A68FFE50}">
      <dgm:prSet/>
      <dgm:spPr/>
      <dgm:t>
        <a:bodyPr/>
        <a:lstStyle/>
        <a:p>
          <a:endParaRPr lang="es-ES"/>
        </a:p>
      </dgm:t>
    </dgm:pt>
    <dgm:pt modelId="{293F6005-7FB0-4C81-9650-7A90CA7916CC}">
      <dgm:prSet phldrT="[Texto]" custT="1"/>
      <dgm:spPr/>
      <dgm:t>
        <a:bodyPr/>
        <a:lstStyle/>
        <a:p>
          <a:r>
            <a:rPr lang="es-ES" sz="2800" dirty="0" smtClean="0"/>
            <a:t>Acceso al bautismo</a:t>
          </a:r>
          <a:endParaRPr lang="es-ES" sz="2800" dirty="0"/>
        </a:p>
      </dgm:t>
    </dgm:pt>
    <dgm:pt modelId="{66E6F76B-7B45-473B-A76C-2C533DDDA06D}" type="parTrans" cxnId="{6631FE17-7382-4768-8D42-4B48E9352F3F}">
      <dgm:prSet/>
      <dgm:spPr/>
      <dgm:t>
        <a:bodyPr/>
        <a:lstStyle/>
        <a:p>
          <a:endParaRPr lang="es-ES"/>
        </a:p>
      </dgm:t>
    </dgm:pt>
    <dgm:pt modelId="{480249D6-F4CA-43FF-AD08-FBD773B4629B}" type="sibTrans" cxnId="{6631FE17-7382-4768-8D42-4B48E9352F3F}">
      <dgm:prSet/>
      <dgm:spPr/>
      <dgm:t>
        <a:bodyPr/>
        <a:lstStyle/>
        <a:p>
          <a:endParaRPr lang="es-ES"/>
        </a:p>
      </dgm:t>
    </dgm:pt>
    <dgm:pt modelId="{B7BBD10D-2A3B-43FB-B572-0ED5459469B3}">
      <dgm:prSet phldrT="[Texto]" custT="1"/>
      <dgm:spPr/>
      <dgm:t>
        <a:bodyPr/>
        <a:lstStyle/>
        <a:p>
          <a:r>
            <a:rPr lang="es-ES" sz="2800" dirty="0" smtClean="0"/>
            <a:t>Catequesis mistagógica</a:t>
          </a:r>
          <a:endParaRPr lang="es-ES" sz="2800" dirty="0"/>
        </a:p>
      </dgm:t>
    </dgm:pt>
    <dgm:pt modelId="{C9E46D82-0F99-417C-B3A3-4B940EC35BD1}" type="parTrans" cxnId="{B1B75183-BFBC-4071-8B8B-6880A3822FD7}">
      <dgm:prSet/>
      <dgm:spPr/>
      <dgm:t>
        <a:bodyPr/>
        <a:lstStyle/>
        <a:p>
          <a:endParaRPr lang="es-ES"/>
        </a:p>
      </dgm:t>
    </dgm:pt>
    <dgm:pt modelId="{535B7F8D-D71B-4254-A649-5088959EC8C9}" type="sibTrans" cxnId="{B1B75183-BFBC-4071-8B8B-6880A3822FD7}">
      <dgm:prSet/>
      <dgm:spPr/>
      <dgm:t>
        <a:bodyPr/>
        <a:lstStyle/>
        <a:p>
          <a:endParaRPr lang="es-ES"/>
        </a:p>
      </dgm:t>
    </dgm:pt>
    <dgm:pt modelId="{05F20A0B-F6D3-4236-86EB-6CCCE17728B5}" type="pres">
      <dgm:prSet presAssocID="{2CE42344-0825-44A6-9D44-1274AEADF386}" presName="CompostProcess" presStyleCnt="0">
        <dgm:presLayoutVars>
          <dgm:dir/>
          <dgm:resizeHandles val="exact"/>
        </dgm:presLayoutVars>
      </dgm:prSet>
      <dgm:spPr/>
    </dgm:pt>
    <dgm:pt modelId="{67703106-66F1-41B3-8266-10294FBCBDA2}" type="pres">
      <dgm:prSet presAssocID="{2CE42344-0825-44A6-9D44-1274AEADF386}" presName="arrow" presStyleLbl="bgShp" presStyleIdx="0" presStyleCnt="1" custScaleX="117647"/>
      <dgm:spPr/>
    </dgm:pt>
    <dgm:pt modelId="{7F92688D-4B80-451D-84FE-6B74E7FADA4E}" type="pres">
      <dgm:prSet presAssocID="{2CE42344-0825-44A6-9D44-1274AEADF386}" presName="linearProcess" presStyleCnt="0"/>
      <dgm:spPr/>
    </dgm:pt>
    <dgm:pt modelId="{E401ED1A-F713-41B5-834D-65FA8CE9E3CB}" type="pres">
      <dgm:prSet presAssocID="{54FC5D51-E0EC-43D2-B565-0454EB94CE55}" presName="textNode" presStyleLbl="node1" presStyleIdx="0" presStyleCnt="4" custScaleX="1166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C520D-A728-4114-A0B5-FF891DDE2AB7}" type="pres">
      <dgm:prSet presAssocID="{E6C4E0F8-0425-49B0-A36D-817402F00487}" presName="sibTrans" presStyleCnt="0"/>
      <dgm:spPr/>
    </dgm:pt>
    <dgm:pt modelId="{DEE4335E-5EDF-4678-B852-6F8BCE81DDAA}" type="pres">
      <dgm:prSet presAssocID="{092E3651-212C-49D8-9858-F5A4415F0B47}" presName="textNode" presStyleLbl="node1" presStyleIdx="1" presStyleCnt="4" custScaleX="15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50AA5-0998-486D-983D-AFB6A1F11658}" type="pres">
      <dgm:prSet presAssocID="{09597FD0-6D31-4E62-876C-47726999B6E6}" presName="sibTrans" presStyleCnt="0"/>
      <dgm:spPr/>
    </dgm:pt>
    <dgm:pt modelId="{04DA494B-3E3D-4BAF-B948-D26931F947A9}" type="pres">
      <dgm:prSet presAssocID="{293F6005-7FB0-4C81-9650-7A90CA7916CC}" presName="textNode" presStyleLbl="node1" presStyleIdx="2" presStyleCnt="4" custScaleX="116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D50A2-7378-4118-8798-73AF8D269FA6}" type="pres">
      <dgm:prSet presAssocID="{480249D6-F4CA-43FF-AD08-FBD773B4629B}" presName="sibTrans" presStyleCnt="0"/>
      <dgm:spPr/>
    </dgm:pt>
    <dgm:pt modelId="{D6B55EDC-5D36-4607-8538-8D5050028ECB}" type="pres">
      <dgm:prSet presAssocID="{B7BBD10D-2A3B-43FB-B572-0ED5459469B3}" presName="textNode" presStyleLbl="node1" presStyleIdx="3" presStyleCnt="4" custScaleX="141918" custLinFactNeighborX="-54321" custLinFactNeighborY="1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31FE17-7382-4768-8D42-4B48E9352F3F}" srcId="{2CE42344-0825-44A6-9D44-1274AEADF386}" destId="{293F6005-7FB0-4C81-9650-7A90CA7916CC}" srcOrd="2" destOrd="0" parTransId="{66E6F76B-7B45-473B-A76C-2C533DDDA06D}" sibTransId="{480249D6-F4CA-43FF-AD08-FBD773B4629B}"/>
    <dgm:cxn modelId="{AB6DE1D8-B4A6-453A-AF36-28A7790BA7AD}" type="presOf" srcId="{092E3651-212C-49D8-9858-F5A4415F0B47}" destId="{DEE4335E-5EDF-4678-B852-6F8BCE81DDAA}" srcOrd="0" destOrd="0" presId="urn:microsoft.com/office/officeart/2005/8/layout/hProcess9"/>
    <dgm:cxn modelId="{145DD7A6-E616-4C50-9AF6-6519CE5AE99B}" type="presOf" srcId="{293F6005-7FB0-4C81-9650-7A90CA7916CC}" destId="{04DA494B-3E3D-4BAF-B948-D26931F947A9}" srcOrd="0" destOrd="0" presId="urn:microsoft.com/office/officeart/2005/8/layout/hProcess9"/>
    <dgm:cxn modelId="{FD3DEF4A-5111-4A7E-B43A-416C95DC6F95}" srcId="{2CE42344-0825-44A6-9D44-1274AEADF386}" destId="{54FC5D51-E0EC-43D2-B565-0454EB94CE55}" srcOrd="0" destOrd="0" parTransId="{5F8A1910-F3C8-46F8-904D-9DF9149ED84D}" sibTransId="{E6C4E0F8-0425-49B0-A36D-817402F00487}"/>
    <dgm:cxn modelId="{3BD88633-AD3B-49F7-8F31-0A0D2FBEF386}" type="presOf" srcId="{B7BBD10D-2A3B-43FB-B572-0ED5459469B3}" destId="{D6B55EDC-5D36-4607-8538-8D5050028ECB}" srcOrd="0" destOrd="0" presId="urn:microsoft.com/office/officeart/2005/8/layout/hProcess9"/>
    <dgm:cxn modelId="{B1B75183-BFBC-4071-8B8B-6880A3822FD7}" srcId="{2CE42344-0825-44A6-9D44-1274AEADF386}" destId="{B7BBD10D-2A3B-43FB-B572-0ED5459469B3}" srcOrd="3" destOrd="0" parTransId="{C9E46D82-0F99-417C-B3A3-4B940EC35BD1}" sibTransId="{535B7F8D-D71B-4254-A649-5088959EC8C9}"/>
    <dgm:cxn modelId="{CB459544-9A8F-4CEA-89BD-40EE7E08A6AF}" type="presOf" srcId="{2CE42344-0825-44A6-9D44-1274AEADF386}" destId="{05F20A0B-F6D3-4236-86EB-6CCCE17728B5}" srcOrd="0" destOrd="0" presId="urn:microsoft.com/office/officeart/2005/8/layout/hProcess9"/>
    <dgm:cxn modelId="{6BD35522-68D6-456E-B0D5-0894A68FFE50}" srcId="{2CE42344-0825-44A6-9D44-1274AEADF386}" destId="{092E3651-212C-49D8-9858-F5A4415F0B47}" srcOrd="1" destOrd="0" parTransId="{DE46AA11-0803-4B0D-A63E-5981C43230F6}" sibTransId="{09597FD0-6D31-4E62-876C-47726999B6E6}"/>
    <dgm:cxn modelId="{8683EBC6-4A25-44C9-B2D2-702ABD3A47DE}" type="presOf" srcId="{54FC5D51-E0EC-43D2-B565-0454EB94CE55}" destId="{E401ED1A-F713-41B5-834D-65FA8CE9E3CB}" srcOrd="0" destOrd="0" presId="urn:microsoft.com/office/officeart/2005/8/layout/hProcess9"/>
    <dgm:cxn modelId="{2B835906-768A-48EF-8190-2544B8499890}" type="presParOf" srcId="{05F20A0B-F6D3-4236-86EB-6CCCE17728B5}" destId="{67703106-66F1-41B3-8266-10294FBCBDA2}" srcOrd="0" destOrd="0" presId="urn:microsoft.com/office/officeart/2005/8/layout/hProcess9"/>
    <dgm:cxn modelId="{8DCBB3BC-3BDB-4250-8905-8D04AC353E0A}" type="presParOf" srcId="{05F20A0B-F6D3-4236-86EB-6CCCE17728B5}" destId="{7F92688D-4B80-451D-84FE-6B74E7FADA4E}" srcOrd="1" destOrd="0" presId="urn:microsoft.com/office/officeart/2005/8/layout/hProcess9"/>
    <dgm:cxn modelId="{C846042C-69B3-40F0-9BA0-0700359DD9E5}" type="presParOf" srcId="{7F92688D-4B80-451D-84FE-6B74E7FADA4E}" destId="{E401ED1A-F713-41B5-834D-65FA8CE9E3CB}" srcOrd="0" destOrd="0" presId="urn:microsoft.com/office/officeart/2005/8/layout/hProcess9"/>
    <dgm:cxn modelId="{C122D6B9-80A9-4BBC-8075-4B4D05A00B64}" type="presParOf" srcId="{7F92688D-4B80-451D-84FE-6B74E7FADA4E}" destId="{592C520D-A728-4114-A0B5-FF891DDE2AB7}" srcOrd="1" destOrd="0" presId="urn:microsoft.com/office/officeart/2005/8/layout/hProcess9"/>
    <dgm:cxn modelId="{1D01FFBD-4EBF-4D66-AF31-D98EACBF518B}" type="presParOf" srcId="{7F92688D-4B80-451D-84FE-6B74E7FADA4E}" destId="{DEE4335E-5EDF-4678-B852-6F8BCE81DDAA}" srcOrd="2" destOrd="0" presId="urn:microsoft.com/office/officeart/2005/8/layout/hProcess9"/>
    <dgm:cxn modelId="{18DF3BDC-962A-4237-BAD2-C54A5224C842}" type="presParOf" srcId="{7F92688D-4B80-451D-84FE-6B74E7FADA4E}" destId="{68650AA5-0998-486D-983D-AFB6A1F11658}" srcOrd="3" destOrd="0" presId="urn:microsoft.com/office/officeart/2005/8/layout/hProcess9"/>
    <dgm:cxn modelId="{E77E73A5-709B-4AF2-A542-2C150879511B}" type="presParOf" srcId="{7F92688D-4B80-451D-84FE-6B74E7FADA4E}" destId="{04DA494B-3E3D-4BAF-B948-D26931F947A9}" srcOrd="4" destOrd="0" presId="urn:microsoft.com/office/officeart/2005/8/layout/hProcess9"/>
    <dgm:cxn modelId="{79500F24-8BC7-40DA-B444-36939AEB8B62}" type="presParOf" srcId="{7F92688D-4B80-451D-84FE-6B74E7FADA4E}" destId="{4CAD50A2-7378-4118-8798-73AF8D269FA6}" srcOrd="5" destOrd="0" presId="urn:microsoft.com/office/officeart/2005/8/layout/hProcess9"/>
    <dgm:cxn modelId="{F2B68141-02ED-4566-B277-958EA170FD42}" type="presParOf" srcId="{7F92688D-4B80-451D-84FE-6B74E7FADA4E}" destId="{D6B55EDC-5D36-4607-8538-8D5050028ECB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8290A9-AD00-41E1-8654-B1DF00A2E458}" type="datetimeFigureOut">
              <a:rPr lang="es-ES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61DB7B-0E42-4854-87CA-78290494F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F5328-875E-4112-A31F-54A4D5208563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39D70-B660-4D5A-BCF1-0F778C1C1999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39D70-B660-4D5A-BCF1-0F778C1C1999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3075A-3BAF-4D95-896C-BA633ACA30C7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EBF74-1981-4B75-BE6D-380D4A452A6B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EBF74-1981-4B75-BE6D-380D4A452A6B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EBF74-1981-4B75-BE6D-380D4A452A6B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EBF74-1981-4B75-BE6D-380D4A452A6B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EBF74-1981-4B75-BE6D-380D4A452A6B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FFB37-AB8F-4B9A-A153-64BD6E43C924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842E1-DB5B-4A16-9918-A5D44A5A1263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ACF3E-7743-4BCE-8572-25110E5019A2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A7C7E-3595-4523-B64E-5A5935563AD7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A7C7E-3595-4523-B64E-5A5935563AD7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985869-9005-4FDA-ADFF-4BB95E93BAF8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D97124-1FE6-4D76-9205-B18BAECB31FF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46BB4-0B8D-451B-886D-2EC9E3EA8A89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333721-D7A7-4198-AAE4-06CC1A90CD99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FD7BF4-95DB-414F-B687-6A4ED7927BB3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BEF52A-2C4B-4945-946F-1EEE15570888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EBE97-E690-4F46-A8BC-D0FA0D0F9689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117ACD-D44E-4603-AAC5-7379EED858FA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86C4A-3086-41BA-9BDB-B7ACFB7290E7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6E8345-A0EB-4289-8C94-6FB18AD87BE7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EEDDF1-2B1F-4481-B314-8AB402F0CEA1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C0AFF1-6ED4-47C0-B7A8-F88AEA25CC57}" type="slidenum">
              <a:rPr lang="es-ES" smtClean="0"/>
              <a:pPr/>
              <a:t>35</a:t>
            </a:fld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07FAF-658D-468E-9186-B9BE99DACD9A}" type="slidenum">
              <a:rPr lang="es-ES" smtClean="0"/>
              <a:pPr/>
              <a:t>36</a:t>
            </a:fld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B7B8-39E7-4917-8D64-DEF9DAF663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A9B7E-6684-4234-B9F5-C12537EC98EB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6A38-D988-4E33-B288-F0DB65287542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40D9-2621-40E5-8638-71035D915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F6CE-B840-42E6-83DC-E576F420DF51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0F95-748A-496E-AA63-CE28CE7CCB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EC86-2A71-4379-80A8-A37264D81200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4116-4FE8-43D7-AACD-E7CB95B3DC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29C7-8569-43A7-AE09-D17ED7A07A19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0DDD-BC5A-4E60-928C-7ED6402E18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CC37-20AF-4DCC-B546-3BBFFC4BB914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885-22F2-423E-9CED-FA9BCFD9E8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6AFA-4BDD-451B-B661-7DC199B225D4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392-E92A-4BA0-B78C-47DF547FF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41CD-3D13-43EA-AA34-5B7F567FCF1D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6CC1-DE0B-4C12-8F3E-4753852F6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CBA1-A1C7-49F9-B96F-3731439522E0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201-C89F-48B7-A6B1-725EAC574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28F2-F2CA-4FB5-B98E-CF93458D51DB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8C37-9678-4EBE-BD90-681382DB15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5779-0A36-49CC-848E-496C1FAE3558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4233-D863-4DB3-8C02-7DEAB804CE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19B4-5CE8-485B-8D3A-E1F1A3823289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EEEF-0850-4553-B170-C14D1F053A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EB528-5A46-4013-A098-465E69EF5290}" type="datetime1">
              <a:rPr lang="es-ES" smtClean="0"/>
              <a:pPr>
                <a:defRPr/>
              </a:pPr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A403C-E334-45BB-B93B-2027A4146B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286124"/>
            <a:ext cx="857256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3600" dirty="0" smtClean="0"/>
              <a:t>Los Sacramentos de la Iniciación Cristiana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«Origen e Historia»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0558" y="5857892"/>
            <a:ext cx="4843474" cy="857256"/>
          </a:xfrm>
        </p:spPr>
        <p:txBody>
          <a:bodyPr>
            <a:normAutofit lnSpcReduction="10000"/>
          </a:bodyPr>
          <a:lstStyle/>
          <a:p>
            <a:r>
              <a:rPr lang="es-ES_tradn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Pbro. Lic. Juan José Martínez M.</a:t>
            </a:r>
          </a:p>
          <a:p>
            <a:r>
              <a:rPr lang="es-ES_tradn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Durango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285728"/>
            <a:ext cx="8572560" cy="242889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</a:rPr>
              <a:t>XXXIII  </a:t>
            </a:r>
            <a:r>
              <a:rPr lang="es-ES_tradnl" sz="4400" dirty="0" smtClean="0">
                <a:solidFill>
                  <a:schemeClr val="bg1"/>
                </a:solidFill>
              </a:rPr>
              <a:t>Encuentro Nacional de Comisiones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Provinciales y Diocesanas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Pastoral Litúrgica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42844" y="1446234"/>
            <a:ext cx="8043863" cy="5126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/>
              <a:t>I. Etapa primitiva (ss. I-III).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/>
              <a:t>II. Edad de oro (ss. IV-V).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/>
              <a:t>III. Progresiva decadencia (ss. VI-XVI).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/>
              <a:t>IV. El impulso misionero (ss. XVI-XIX).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/>
              <a:t>V. La renovación contemporánea (s. XX).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28596" y="273050"/>
            <a:ext cx="8329613" cy="512744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es-ES" sz="3200" dirty="0" smtClean="0">
                <a:solidFill>
                  <a:srgbClr val="FFFF00"/>
                </a:solidFill>
              </a:rPr>
              <a:t>I.  Etapa Primitiva (ss. I-III)</a:t>
            </a:r>
          </a:p>
        </p:txBody>
      </p:sp>
      <p:pic>
        <p:nvPicPr>
          <p:cNvPr id="4099" name="4 Marcador de contenido" descr="BAUTISMOJESUS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0" y="1142984"/>
            <a:ext cx="3786181" cy="4071942"/>
          </a:xfrm>
        </p:spPr>
      </p:pic>
      <p:sp>
        <p:nvSpPr>
          <p:cNvPr id="5" name="TextBox 4"/>
          <p:cNvSpPr txBox="1"/>
          <p:nvPr/>
        </p:nvSpPr>
        <p:spPr>
          <a:xfrm>
            <a:off x="-32" y="939961"/>
            <a:ext cx="5286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188913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b="1" i="1" dirty="0" smtClean="0"/>
              <a:t>Los pasajes del NT</a:t>
            </a:r>
            <a:r>
              <a:rPr lang="es-MX" sz="2400" dirty="0" smtClean="0"/>
              <a:t>, hablan de incorporación de nuevos miembros de la Iglesia. Resaltan testimonios sobre la Iniciación Cristiana</a:t>
            </a:r>
          </a:p>
          <a:p>
            <a:pPr marL="363538" lvl="1" indent="-188913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b="1" i="1" dirty="0" smtClean="0"/>
              <a:t>El Bautismo de Jesús</a:t>
            </a:r>
            <a:r>
              <a:rPr lang="es-MX" sz="2400" i="1" dirty="0" smtClean="0"/>
              <a:t>, </a:t>
            </a:r>
            <a:r>
              <a:rPr lang="es-MX" sz="2400" dirty="0" smtClean="0"/>
              <a:t>es el acontecimiento clave para comprender el bautismo cristiano. El origen del bautismo cristiano no debe de ser buscado únicamente en el bautismo de Jesús, sino en el Misterio Pascual</a:t>
            </a:r>
          </a:p>
          <a:p>
            <a:pPr marL="363538" lvl="1" indent="-188913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b="1" i="1" dirty="0" smtClean="0"/>
              <a:t>Existe continuidad</a:t>
            </a:r>
            <a:r>
              <a:rPr lang="es-MX" sz="2400" b="1" dirty="0" smtClean="0"/>
              <a:t>  </a:t>
            </a:r>
            <a:r>
              <a:rPr lang="es-MX" sz="2400" dirty="0" smtClean="0"/>
              <a:t>entre evangelio y Hechos de los Apóstoles.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4 Marcador de contenido" descr="BAUTISMOJESUS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9938" y="1516063"/>
            <a:ext cx="4311650" cy="427037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000531" cy="4691063"/>
          </a:xfrm>
        </p:spPr>
        <p:txBody>
          <a:bodyPr rtlCol="0">
            <a:normAutofit lnSpcReduction="10000"/>
          </a:bodyPr>
          <a:lstStyle/>
          <a:p>
            <a:pPr marL="171450" indent="-1714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s-MX" sz="2800" dirty="0" smtClean="0"/>
              <a:t> Especialmente los </a:t>
            </a:r>
            <a:r>
              <a:rPr lang="es-MX" sz="2800" i="1" dirty="0" smtClean="0"/>
              <a:t>Hechos de los Apóstoles</a:t>
            </a:r>
            <a:r>
              <a:rPr lang="es-MX" sz="2800" dirty="0" smtClean="0"/>
              <a:t> y los escritos paulinos, nos ofrecen datos suficientes sobre la iniciación cristiana en la época apostólica.</a:t>
            </a:r>
          </a:p>
          <a:p>
            <a:pPr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es-MX" sz="2800" dirty="0" smtClean="0"/>
          </a:p>
          <a:p>
            <a:pPr marL="171450" indent="-1714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s-MX" sz="2800" dirty="0" smtClean="0"/>
              <a:t> Sin detalles rituales ni estructuras de iniciación propiamente tales.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57188" y="928670"/>
          <a:ext cx="83296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57189"/>
            <a:ext cx="8329613" cy="571482"/>
          </a:xfrm>
          <a:ln>
            <a:solidFill>
              <a:srgbClr val="00FF00"/>
            </a:solidFill>
          </a:ln>
        </p:spPr>
        <p:txBody>
          <a:bodyPr/>
          <a:lstStyle/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ES" sz="2800" b="1" dirty="0" smtClean="0">
                <a:solidFill>
                  <a:srgbClr val="00FF00"/>
                </a:solidFill>
              </a:rPr>
              <a:t> </a:t>
            </a:r>
            <a:r>
              <a:rPr lang="es-ES" sz="2800" b="1" i="1" dirty="0" smtClean="0">
                <a:solidFill>
                  <a:srgbClr val="00FF00"/>
                </a:solidFill>
              </a:rPr>
              <a:t>Existe un proceso básico claramente constituido por: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5F43FD-16C6-49AB-A060-B69E7064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E5F43FD-16C6-49AB-A060-B69E70642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C35A1B-531D-4ED3-8BB1-F04FB06FE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9C35A1B-531D-4ED3-8BB1-F04FB06FE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BD23A-5BB5-47F5-B522-35D009E95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9BBD23A-5BB5-47F5-B522-35D009E95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9A015-C3B3-4975-92AF-15DB59BE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979A015-C3B3-4975-92AF-15DB59BEE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E427CE-02CB-47F1-B8CB-78D3ACA3A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FE427CE-02CB-47F1-B8CB-78D3ACA3A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FE222-4B63-4FA7-9AB2-5D6E650D3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AFFE222-4B63-4FA7-9AB2-5D6E650D3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9A1890-34D5-4BAC-93BB-97DAD306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EA9A1890-34D5-4BAC-93BB-97DAD306C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47B6E-88EC-40FF-A42D-922C9933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33947B6E-88EC-40FF-A42D-922C99331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8625" y="1071563"/>
            <a:ext cx="3900488" cy="4691062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800" smtClean="0"/>
              <a:t>En la Iglesia neotestamentaria el proceso de adhesión a Cristo por la fe y la pertenencia a su comunidad se producía de forma unitaria: bautismo en el Espíritu y participación en la fracción del pan. </a:t>
            </a:r>
            <a:endParaRPr lang="es-ES" sz="2800" smtClean="0"/>
          </a:p>
        </p:txBody>
      </p:sp>
      <p:pic>
        <p:nvPicPr>
          <p:cNvPr id="5" name="4 Imagen" descr="arc-bautis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4425039" cy="448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9144000" cy="5786478"/>
          </a:xfrm>
        </p:spPr>
        <p:txBody>
          <a:bodyPr>
            <a:noAutofit/>
          </a:bodyPr>
          <a:lstStyle/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3200" dirty="0" smtClean="0"/>
              <a:t> 3 factores importantes:</a:t>
            </a:r>
          </a:p>
          <a:p>
            <a:pPr lvl="1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i="1" dirty="0" smtClean="0"/>
              <a:t> por  la catequesis bautismal.</a:t>
            </a:r>
          </a:p>
          <a:p>
            <a:pPr lvl="1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i="1" dirty="0" smtClean="0"/>
              <a:t> por las enseñanzas teológicas</a:t>
            </a:r>
          </a:p>
          <a:p>
            <a:pPr lvl="1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i="1" dirty="0" smtClean="0"/>
              <a:t> por las controversias</a:t>
            </a:r>
          </a:p>
          <a:p>
            <a:pPr marL="269875" indent="-26987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800" dirty="0" smtClean="0"/>
              <a:t>Los textos patrísticos revelan la importancia de la iniciación cristiana en la Iglesia primitiva</a:t>
            </a:r>
          </a:p>
          <a:p>
            <a:pPr marL="269875" indent="-26987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800" dirty="0" smtClean="0"/>
              <a:t>Comprendemos el porque los Padres  en tiempo de ‘Cuaresma’ comentan  en sus catequesis y celebraciones el sentido de la preparación a los sacramentos de la Iniciación cristiana</a:t>
            </a:r>
          </a:p>
          <a:p>
            <a:pPr marL="269875" indent="-26987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800" dirty="0" smtClean="0"/>
              <a:t> La ‘catequesis’ culminaba con la celebración sacramental y con la </a:t>
            </a:r>
            <a:r>
              <a:rPr lang="es-ES" sz="2800" dirty="0" smtClean="0"/>
              <a:t> ‘mistagogía’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6" y="262574"/>
            <a:ext cx="8929718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La Iniciación Cristiana en la Época Patrística</a:t>
            </a:r>
            <a:endParaRPr lang="es-MX" sz="2800" b="1" dirty="0">
              <a:solidFill>
                <a:srgbClr val="00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38" y="1285876"/>
            <a:ext cx="5357818" cy="4714892"/>
          </a:xfrm>
        </p:spPr>
        <p:txBody>
          <a:bodyPr/>
          <a:lstStyle/>
          <a:p>
            <a:pPr marL="269875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dirty="0" smtClean="0"/>
              <a:t> Uso de la fórmula trinitaria</a:t>
            </a:r>
          </a:p>
          <a:p>
            <a:pPr marL="269875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dirty="0" smtClean="0"/>
              <a:t> Bautismo con agua viva o con otra agua</a:t>
            </a:r>
          </a:p>
          <a:p>
            <a:pPr marL="269875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dirty="0" smtClean="0"/>
              <a:t> Bautismo por inmersión o infusión</a:t>
            </a:r>
          </a:p>
          <a:p>
            <a:pPr marL="269875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dirty="0" smtClean="0"/>
              <a:t> Preparación al bautismo con ayuno</a:t>
            </a:r>
          </a:p>
          <a:p>
            <a:pPr marL="269875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800" dirty="0" smtClean="0"/>
              <a:t>Sólo el bautizado puede participar de la Eucaristía</a:t>
            </a:r>
            <a:endParaRPr lang="es-E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06" y="188877"/>
            <a:ext cx="9001156" cy="95410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Tres testimonios de gran importancia: </a:t>
            </a:r>
          </a:p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1 – La </a:t>
            </a:r>
            <a:r>
              <a:rPr lang="es-MX" sz="2800" b="1" dirty="0" err="1" smtClean="0">
                <a:solidFill>
                  <a:srgbClr val="00FF00"/>
                </a:solidFill>
              </a:rPr>
              <a:t>Didachè</a:t>
            </a:r>
            <a:r>
              <a:rPr lang="es-MX" sz="2800" b="1" dirty="0" smtClean="0">
                <a:solidFill>
                  <a:srgbClr val="00FF00"/>
                </a:solidFill>
              </a:rPr>
              <a:t> </a:t>
            </a:r>
            <a:endParaRPr lang="es-MX" sz="2800" b="1" dirty="0">
              <a:solidFill>
                <a:srgbClr val="00FF00"/>
              </a:solidFill>
            </a:endParaRPr>
          </a:p>
        </p:txBody>
      </p:sp>
      <p:pic>
        <p:nvPicPr>
          <p:cNvPr id="103426" name="Picture 2" descr="D:\ClipArt\008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357430"/>
            <a:ext cx="3571023" cy="278608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8858280" cy="2571752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dirty="0" smtClean="0"/>
              <a:t> El efecto del bautismo es el perdón de los pecados</a:t>
            </a:r>
          </a:p>
          <a:p>
            <a:pPr marL="187325" indent="-18732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dirty="0" smtClean="0"/>
              <a:t>El bautismo como regeneración e iluminación con el don del Espíritu Santo.</a:t>
            </a:r>
          </a:p>
          <a:p>
            <a:pPr marL="187325" indent="-18732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dirty="0" smtClean="0"/>
              <a:t> Bautizado, se introduce a la comunidad y participa de la Eucaristía</a:t>
            </a:r>
          </a:p>
          <a:p>
            <a:pPr marL="187325" indent="-187325" algn="just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dirty="0" smtClean="0"/>
              <a:t> Se obliga dar testimonia de la verdad, realizar buenas obras y observar los mandamientos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42844" y="117439"/>
            <a:ext cx="8786874" cy="95410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Tres testimonios de gran importancia: </a:t>
            </a:r>
          </a:p>
          <a:p>
            <a:pPr algn="ctr"/>
            <a:r>
              <a:rPr lang="es-MX" sz="2800" b="1" dirty="0">
                <a:solidFill>
                  <a:srgbClr val="00FF00"/>
                </a:solidFill>
              </a:rPr>
              <a:t>2</a:t>
            </a:r>
            <a:r>
              <a:rPr lang="es-MX" sz="2800" b="1" dirty="0" smtClean="0">
                <a:solidFill>
                  <a:srgbClr val="00FF00"/>
                </a:solidFill>
              </a:rPr>
              <a:t> – La Apología </a:t>
            </a:r>
            <a:r>
              <a:rPr lang="es-MX" sz="2800" b="1" i="1" dirty="0" smtClean="0">
                <a:solidFill>
                  <a:srgbClr val="00FF00"/>
                </a:solidFill>
              </a:rPr>
              <a:t>1 </a:t>
            </a:r>
            <a:r>
              <a:rPr lang="es-MX" sz="2800" b="1" dirty="0" smtClean="0">
                <a:solidFill>
                  <a:srgbClr val="00FF00"/>
                </a:solidFill>
              </a:rPr>
              <a:t>de san Justino  </a:t>
            </a:r>
            <a:endParaRPr lang="es-MX" sz="2800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3571877"/>
            <a:ext cx="90011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sz="2400" b="1" dirty="0" smtClean="0"/>
              <a:t> </a:t>
            </a:r>
            <a:r>
              <a:rPr lang="es-MX" sz="2800" b="1" dirty="0" smtClean="0"/>
              <a:t>El tratado </a:t>
            </a:r>
            <a:r>
              <a:rPr lang="es-MX" sz="2800" b="1" i="1" dirty="0" smtClean="0"/>
              <a:t>“de baptismo”</a:t>
            </a:r>
            <a:r>
              <a:rPr lang="es-MX" sz="2800" b="1" dirty="0" smtClean="0"/>
              <a:t> de Tertuliano.</a:t>
            </a:r>
            <a:endParaRPr lang="es-MX" sz="2400" b="1" dirty="0" smtClean="0"/>
          </a:p>
          <a:p>
            <a:pPr lvl="1" indent="-187325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  es un tratado doctrinal, pero explica el ritual de la iniciación cristiana</a:t>
            </a:r>
          </a:p>
          <a:p>
            <a:pPr lvl="1" indent="-187325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  la explicación ritual describe la invocación del Espíritu sobre el agua antes del bautismo, confesión trinitaria, </a:t>
            </a:r>
          </a:p>
          <a:p>
            <a:pPr lvl="1" indent="-187325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el baño para la purificación de los pecados seguido de la ‘unción’ – </a:t>
            </a:r>
            <a:r>
              <a:rPr lang="es-MX" sz="2200" i="1" dirty="0" smtClean="0"/>
              <a:t>“cristianización’</a:t>
            </a:r>
            <a:r>
              <a:rPr lang="es-MX" sz="2200" dirty="0" smtClean="0"/>
              <a:t> y</a:t>
            </a:r>
          </a:p>
          <a:p>
            <a:pPr lvl="1" indent="-187325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 la imposición  de las manos, así se atribuye la comunicación del Espíritu</a:t>
            </a:r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0011" y="1071563"/>
            <a:ext cx="8829707" cy="4000511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MX" sz="2400" dirty="0" smtClean="0"/>
              <a:t> # 15-21 nos habla de la preparación y celebración de la IC, 5 etapas:</a:t>
            </a:r>
          </a:p>
          <a:p>
            <a:pPr marL="539750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Presentación del candidato</a:t>
            </a:r>
          </a:p>
          <a:p>
            <a:pPr marL="539750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Periodo del catecumenado</a:t>
            </a:r>
          </a:p>
          <a:p>
            <a:pPr marL="539750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Preparación inmediata a los sacramentos de la IC</a:t>
            </a:r>
          </a:p>
          <a:p>
            <a:pPr marL="539750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Los ritos de los sacramentos de la IC (bautismo, confirmación y eucaristía)</a:t>
            </a:r>
          </a:p>
          <a:p>
            <a:pPr marL="539750" lvl="1" indent="-269875" eaLnBrk="1" hangingPunct="1">
              <a:buClr>
                <a:srgbClr val="00FF00"/>
              </a:buClr>
              <a:buFont typeface="Courier New" pitchFamily="49" charset="0"/>
              <a:buChar char="o"/>
            </a:pPr>
            <a:r>
              <a:rPr lang="es-MX" sz="2200" dirty="0" smtClean="0"/>
              <a:t>La ‘</a:t>
            </a:r>
            <a:r>
              <a:rPr lang="es-MX" sz="2200" dirty="0" err="1" smtClean="0"/>
              <a:t>mistagogía</a:t>
            </a:r>
            <a:r>
              <a:rPr lang="es-MX" sz="2200" dirty="0" smtClean="0"/>
              <a:t>’</a:t>
            </a:r>
          </a:p>
          <a:p>
            <a:pPr marL="266700" indent="-266700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ES" sz="2400" dirty="0" smtClean="0"/>
              <a:t>El rol del laico, ellos presentan a los candidatos, son sus garantes, incluso la catequesis en ocasiones la realizaba el laico</a:t>
            </a:r>
          </a:p>
          <a:p>
            <a:pPr marL="187325" indent="-187325" eaLnBrk="1" hangingPunct="1">
              <a:buClr>
                <a:srgbClr val="00FF00"/>
              </a:buClr>
              <a:buFont typeface="Wingdings" pitchFamily="2" charset="2"/>
              <a:buChar char="§"/>
            </a:pPr>
            <a:r>
              <a:rPr lang="es-ES" sz="2400" dirty="0" smtClean="0"/>
              <a:t>Los admitidos al ‘catecumenado’ seguían la instrucción por 3 años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42844" y="117439"/>
            <a:ext cx="8786874" cy="95410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Tres testimonios de gran importancia: </a:t>
            </a:r>
          </a:p>
          <a:p>
            <a:pPr algn="ctr"/>
            <a:r>
              <a:rPr lang="es-MX" sz="2800" b="1" dirty="0" smtClean="0">
                <a:solidFill>
                  <a:srgbClr val="00FF00"/>
                </a:solidFill>
              </a:rPr>
              <a:t>3 – La </a:t>
            </a:r>
            <a:r>
              <a:rPr lang="es-MX" sz="2800" b="1" dirty="0" err="1" smtClean="0">
                <a:solidFill>
                  <a:srgbClr val="00FF00"/>
                </a:solidFill>
              </a:rPr>
              <a:t>Traditio</a:t>
            </a:r>
            <a:r>
              <a:rPr lang="es-MX" sz="2800" b="1" dirty="0" smtClean="0">
                <a:solidFill>
                  <a:srgbClr val="00FF00"/>
                </a:solidFill>
              </a:rPr>
              <a:t> </a:t>
            </a:r>
            <a:r>
              <a:rPr lang="es-MX" sz="2800" b="1" dirty="0" err="1" smtClean="0">
                <a:solidFill>
                  <a:srgbClr val="00FF00"/>
                </a:solidFill>
              </a:rPr>
              <a:t>Apostolica</a:t>
            </a:r>
            <a:r>
              <a:rPr lang="es-MX" sz="2800" b="1" dirty="0" smtClean="0">
                <a:solidFill>
                  <a:srgbClr val="00FF00"/>
                </a:solidFill>
              </a:rPr>
              <a:t>  </a:t>
            </a:r>
            <a:endParaRPr lang="es-MX" sz="2800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286388"/>
            <a:ext cx="86439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1" dirty="0" smtClean="0"/>
              <a:t> Encontramos testimonios en el África</a:t>
            </a:r>
            <a:r>
              <a:rPr lang="es-MX" sz="2000" dirty="0" smtClean="0"/>
              <a:t>:</a:t>
            </a:r>
          </a:p>
          <a:p>
            <a:pPr marL="354013" lvl="1" indent="-166688">
              <a:buFont typeface="Arial" pitchFamily="34" charset="0"/>
              <a:buChar char="•"/>
            </a:pPr>
            <a:r>
              <a:rPr lang="es-MX" dirty="0" smtClean="0"/>
              <a:t>San </a:t>
            </a:r>
            <a:r>
              <a:rPr lang="es-MX" u="sng" dirty="0" smtClean="0"/>
              <a:t>Cipriano</a:t>
            </a:r>
            <a:r>
              <a:rPr lang="es-MX" dirty="0" smtClean="0"/>
              <a:t>, dimensión eclesial del bautismo, práctica del bautismo de niños</a:t>
            </a:r>
          </a:p>
          <a:p>
            <a:pPr marL="354013" lvl="1" indent="-166688">
              <a:buFont typeface="Arial" pitchFamily="34" charset="0"/>
              <a:buChar char="•"/>
            </a:pPr>
            <a:r>
              <a:rPr lang="es-MX" u="sng" dirty="0" smtClean="0"/>
              <a:t>Orígenes</a:t>
            </a:r>
            <a:r>
              <a:rPr lang="es-MX" dirty="0" smtClean="0"/>
              <a:t>, expresa de forma explícita esta practica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571624"/>
          <a:ext cx="8715435" cy="485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2918" y="142875"/>
            <a:ext cx="8758238" cy="1214438"/>
          </a:xfrm>
        </p:spPr>
        <p:txBody>
          <a:bodyPr rtlCol="0">
            <a:normAutofit fontScale="92500" lnSpcReduction="10000"/>
          </a:bodyPr>
          <a:lstStyle/>
          <a:p>
            <a:pPr marL="171450" indent="-1714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s-MX" sz="2800" dirty="0" smtClean="0"/>
              <a:t>A finales del siglo II y comienzos del III puede hablarse ya de una estructura de la iniciación cristiana, centrada en tres momentos principales e inseparables: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Los sacramentos - una novedad en el designio salvífico, se comprenden a través de Cristo.</a:t>
            </a:r>
          </a:p>
          <a:p>
            <a:r>
              <a:rPr lang="es-MX" sz="2800" dirty="0" smtClean="0"/>
              <a:t> Los sacramentos pertenecen a la economía neo-testamentaria. </a:t>
            </a:r>
          </a:p>
          <a:p>
            <a:r>
              <a:rPr lang="es-MX" sz="2800" dirty="0" smtClean="0"/>
              <a:t>Desde antiguo la Iglesia ha captado el valor de la tipología bíblica</a:t>
            </a:r>
          </a:p>
          <a:p>
            <a:r>
              <a:rPr lang="es-MX" sz="2800" dirty="0" smtClean="0"/>
              <a:t>Los autores del NT ven en el AT </a:t>
            </a:r>
            <a:r>
              <a:rPr lang="es-MX" sz="2800" dirty="0" smtClean="0">
                <a:latin typeface="Arial"/>
                <a:cs typeface="Arial"/>
              </a:rPr>
              <a:t>«</a:t>
            </a:r>
            <a:r>
              <a:rPr lang="es-MX" sz="2800" dirty="0" err="1" smtClean="0">
                <a:latin typeface="Arial"/>
                <a:cs typeface="Arial"/>
              </a:rPr>
              <a:t>τυπος</a:t>
            </a:r>
            <a:r>
              <a:rPr lang="es-MX" sz="2800" dirty="0" smtClean="0">
                <a:latin typeface="Arial"/>
                <a:cs typeface="Arial"/>
              </a:rPr>
              <a:t>» ‘</a:t>
            </a:r>
            <a:r>
              <a:rPr lang="es-MX" sz="2800" dirty="0" smtClean="0"/>
              <a:t>tipos’ de lo acaecido en Cristo</a:t>
            </a:r>
          </a:p>
          <a:p>
            <a:r>
              <a:rPr lang="es-MX" sz="2800" dirty="0" smtClean="0"/>
              <a:t>La Iglesia leyó en sus celebraciones textos del AT y del NT, </a:t>
            </a:r>
          </a:p>
          <a:p>
            <a:r>
              <a:rPr lang="es-MX" sz="2800" dirty="0" smtClean="0"/>
              <a:t>Plenitud de los tiempos:   </a:t>
            </a:r>
            <a:endParaRPr lang="es-MX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 w="31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29124" y="5401964"/>
          <a:ext cx="4429156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42915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smtClean="0"/>
                        <a:t>a)</a:t>
                      </a:r>
                      <a:r>
                        <a:rPr lang="es-MX" b="0" baseline="0" dirty="0" smtClean="0"/>
                        <a:t> Lo anterior alcanza su cumplimiento</a:t>
                      </a:r>
                      <a:endParaRPr lang="es-MX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 smtClean="0"/>
                        <a:t>b)</a:t>
                      </a:r>
                      <a:r>
                        <a:rPr lang="es-MX" b="0" baseline="0" dirty="0" smtClean="0"/>
                        <a:t> Que lo anterior sólo se comprende en XTO</a:t>
                      </a:r>
                      <a:endParaRPr lang="es-MX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175" cy="72707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es-ES" sz="3600" dirty="0" smtClean="0">
                <a:solidFill>
                  <a:srgbClr val="FFFF00"/>
                </a:solidFill>
              </a:rPr>
              <a:t>II.  Edad de Oro (ss. IV-V)</a:t>
            </a:r>
          </a:p>
        </p:txBody>
      </p:sp>
      <p:sp>
        <p:nvSpPr>
          <p:cNvPr id="8195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50" y="1435100"/>
            <a:ext cx="8572500" cy="4691063"/>
          </a:xfrm>
        </p:spPr>
        <p:txBody>
          <a:bodyPr/>
          <a:lstStyle/>
          <a:p>
            <a:pPr eaLnBrk="1" hangingPunct="1"/>
            <a:r>
              <a:rPr lang="es-ES" sz="3200" u="sng" dirty="0" smtClean="0"/>
              <a:t>Situación</a:t>
            </a:r>
            <a:r>
              <a:rPr lang="es-ES" sz="3200" dirty="0" smtClean="0"/>
              <a:t>:</a:t>
            </a:r>
          </a:p>
          <a:p>
            <a:pPr eaLnBrk="1" hangingPunct="1"/>
            <a:endParaRPr lang="es-ES" sz="32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s-ES" sz="3200" dirty="0" smtClean="0"/>
              <a:t>Terminan las persecuciones.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es-ES" sz="32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s-ES" sz="3200" dirty="0" smtClean="0"/>
              <a:t>La Iglesia se organiza con libertad.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es-ES" sz="3200" dirty="0" smtClean="0"/>
          </a:p>
          <a:p>
            <a:pPr marL="266700" indent="-266700"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s-ES" sz="3200" dirty="0" smtClean="0"/>
              <a:t>Conversiones masivas y frecuentemente con motivaciones interesadas.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2875" y="4000500"/>
            <a:ext cx="8786813" cy="2643188"/>
          </a:xfrm>
        </p:spPr>
        <p:txBody>
          <a:bodyPr rtlCol="0">
            <a:normAutofit lnSpcReduction="10000"/>
          </a:bodyPr>
          <a:lstStyle/>
          <a:p>
            <a:pPr marL="266700" indent="-2667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s-ES" sz="2800" dirty="0" smtClean="0"/>
              <a:t>Los Pastores y Padres de la Iglesia asumirán personalmente la labor pastoral de la iniciación cristiana.</a:t>
            </a:r>
          </a:p>
          <a:p>
            <a:pPr marL="266700" indent="-2667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s-ES" sz="2800" dirty="0" smtClean="0"/>
          </a:p>
          <a:p>
            <a:pPr marL="266700" indent="-2667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s-ES" sz="2800" dirty="0" smtClean="0"/>
              <a:t>El Obispo tiene peculiar protagonismo en el período </a:t>
            </a:r>
            <a:r>
              <a:rPr lang="es-ES" sz="2800" dirty="0" err="1" smtClean="0"/>
              <a:t>catecumenal</a:t>
            </a:r>
            <a:r>
              <a:rPr lang="es-ES" sz="2800" dirty="0" smtClean="0"/>
              <a:t>, la catequesis cuaresmal, la celebración pascual de los sacramentos y las catequesis mistagógicas.</a:t>
            </a:r>
          </a:p>
        </p:txBody>
      </p:sp>
      <p:pic>
        <p:nvPicPr>
          <p:cNvPr id="27" name="26 Marcador de contenido" descr="300px-Duraeurop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214289"/>
            <a:ext cx="4951316" cy="3201851"/>
          </a:xfrm>
          <a:effectLst>
            <a:softEdge rad="112500"/>
          </a:effectLst>
        </p:spPr>
      </p:pic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142875" y="357188"/>
            <a:ext cx="37861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u="sng" dirty="0">
                <a:latin typeface="Calibri" pitchFamily="34" charset="0"/>
              </a:rPr>
              <a:t>Respuesta</a:t>
            </a:r>
            <a:r>
              <a:rPr lang="es-ES" sz="2800" dirty="0">
                <a:latin typeface="Calibri" pitchFamily="34" charset="0"/>
              </a:rPr>
              <a:t>:</a:t>
            </a:r>
          </a:p>
          <a:p>
            <a:endParaRPr lang="es-ES" sz="2800" dirty="0">
              <a:latin typeface="Calibri" pitchFamily="34" charset="0"/>
            </a:endParaRPr>
          </a:p>
          <a:p>
            <a:pPr marL="266700" indent="-266700">
              <a:buClr>
                <a:srgbClr val="FFFF00"/>
              </a:buClr>
              <a:buFont typeface="Wingdings" pitchFamily="2" charset="2"/>
              <a:buChar char="ü"/>
            </a:pPr>
            <a:r>
              <a:rPr lang="es-ES" sz="2800" dirty="0">
                <a:latin typeface="Calibri" pitchFamily="34" charset="0"/>
              </a:rPr>
              <a:t>La Iglesia pone mayor esfuerzo en la iniciación cristiana.</a:t>
            </a:r>
          </a:p>
          <a:p>
            <a:pPr marL="266700" indent="-266700">
              <a:buClr>
                <a:srgbClr val="FFFF00"/>
              </a:buClr>
              <a:buFont typeface="Wingdings" pitchFamily="2" charset="2"/>
              <a:buChar char="ü"/>
            </a:pPr>
            <a:endParaRPr lang="es-ES" sz="2800" dirty="0">
              <a:latin typeface="Calibri" pitchFamily="34" charset="0"/>
            </a:endParaRPr>
          </a:p>
          <a:p>
            <a:pPr marL="266700" indent="-266700">
              <a:buClr>
                <a:srgbClr val="FFFF00"/>
              </a:buClr>
              <a:buFont typeface="Wingdings" pitchFamily="2" charset="2"/>
              <a:buChar char="ü"/>
            </a:pPr>
            <a:r>
              <a:rPr lang="es-ES" sz="2800" dirty="0">
                <a:latin typeface="Calibri" pitchFamily="34" charset="0"/>
              </a:rPr>
              <a:t>Esta mantiene su estructura tripartita.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Marcador de contenido" descr="server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357438"/>
            <a:ext cx="4254500" cy="300037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928813"/>
            <a:ext cx="3971925" cy="4197350"/>
          </a:xfrm>
        </p:spPr>
        <p:txBody>
          <a:bodyPr rtlCol="0">
            <a:normAutofit fontScale="85000" lnSpcReduction="10000"/>
          </a:bodyPr>
          <a:lstStyle/>
          <a:p>
            <a:pPr marL="171450" indent="-1714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MX" sz="2800" dirty="0" smtClean="0"/>
              <a:t>muchos catecúmenos van retrasando el bautismo,</a:t>
            </a:r>
          </a:p>
          <a:p>
            <a:pPr marL="171450" indent="-1714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MX" sz="2800" dirty="0" smtClean="0"/>
          </a:p>
          <a:p>
            <a:pPr marL="171450" indent="-1714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MX" sz="2800" dirty="0" smtClean="0"/>
              <a:t>el catecumenado va reduciendo su duración, </a:t>
            </a:r>
          </a:p>
          <a:p>
            <a:pPr marL="171450" indent="-1714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MX" sz="2800" dirty="0" smtClean="0"/>
          </a:p>
          <a:p>
            <a:pPr marL="171450" indent="-1714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MX" sz="2800" dirty="0" smtClean="0"/>
              <a:t>la </a:t>
            </a:r>
            <a:r>
              <a:rPr lang="es-MX" sz="2800" i="1" dirty="0" smtClean="0"/>
              <a:t>consignatio</a:t>
            </a:r>
            <a:r>
              <a:rPr lang="es-MX" sz="2800" dirty="0" smtClean="0"/>
              <a:t> (raíz de la actual confirmación, unción reservada al obispo) se separa ocasionalmente de los ritos </a:t>
            </a:r>
            <a:r>
              <a:rPr lang="es-MX" sz="2800" dirty="0" err="1" smtClean="0"/>
              <a:t>postbautismales</a:t>
            </a:r>
            <a:r>
              <a:rPr lang="es-MX" sz="2800" dirty="0" smtClean="0"/>
              <a:t>.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sp>
        <p:nvSpPr>
          <p:cNvPr id="10244" name="7 CuadroTexto"/>
          <p:cNvSpPr txBox="1">
            <a:spLocks noChangeArrowheads="1"/>
          </p:cNvSpPr>
          <p:nvPr/>
        </p:nvSpPr>
        <p:spPr bwMode="auto">
          <a:xfrm>
            <a:off x="142844" y="214313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Clr>
                <a:srgbClr val="FFFF00"/>
              </a:buClr>
              <a:buFont typeface="Wingdings" pitchFamily="2" charset="2"/>
              <a:buChar char="ü"/>
            </a:pPr>
            <a:r>
              <a:rPr lang="es-MX" sz="2800" dirty="0" smtClean="0">
                <a:latin typeface="Calibri" pitchFamily="34" charset="0"/>
              </a:rPr>
              <a:t> A </a:t>
            </a:r>
            <a:r>
              <a:rPr lang="es-MX" sz="2800" dirty="0">
                <a:latin typeface="Calibri" pitchFamily="34" charset="0"/>
              </a:rPr>
              <a:t>pesar de tan noble esfuerzo, la situación de la iniciación cristiana presenta ya –sobre todo a finales de esta época- algunos aspectos negativos: </a:t>
            </a:r>
            <a:endParaRPr lang="es-ES" sz="2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graphicFrame>
        <p:nvGraphicFramePr>
          <p:cNvPr id="8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428604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703106-66F1-41B3-8266-10294FBCB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67703106-66F1-41B3-8266-10294FBCB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01ED1A-F713-41B5-834D-65FA8CE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E401ED1A-F713-41B5-834D-65FA8CE9E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E4335E-5EDF-4678-B852-6F8BCE81D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DEE4335E-5EDF-4678-B852-6F8BCE81D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DA494B-3E3D-4BAF-B948-D26931F9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04DA494B-3E3D-4BAF-B948-D26931F94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B55EDC-5D36-4607-8538-8D5050028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D6B55EDC-5D36-4607-8538-8D5050028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71437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es-ES" sz="3200" dirty="0" smtClean="0">
                <a:solidFill>
                  <a:srgbClr val="FFFF00"/>
                </a:solidFill>
              </a:rPr>
              <a:t>III.  Progresiva decadencia (ss. VI-XVI)</a:t>
            </a:r>
          </a:p>
        </p:txBody>
      </p:sp>
      <p:pic>
        <p:nvPicPr>
          <p:cNvPr id="5" name="4 Marcador de contenido" descr="Bautisterio,Bamuqqa,Siria,sigloV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1122363"/>
            <a:ext cx="4291012" cy="5540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8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5" cy="4691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s-ES" sz="2800" u="sng" dirty="0" smtClean="0"/>
              <a:t> Causas de la crisis de la iniciación cristiana</a:t>
            </a:r>
            <a:r>
              <a:rPr lang="es-ES" sz="2800" dirty="0" smtClean="0"/>
              <a:t>:</a:t>
            </a:r>
          </a:p>
          <a:p>
            <a:pPr eaLnBrk="1" hangingPunct="1"/>
            <a:endParaRPr lang="es-ES" sz="2800" dirty="0" smtClean="0"/>
          </a:p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ES" sz="2600" dirty="0" smtClean="0"/>
              <a:t> Práctica generalizada del bautismo de niños.</a:t>
            </a:r>
          </a:p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endParaRPr lang="es-ES" sz="2600" dirty="0" smtClean="0"/>
          </a:p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ES" sz="2600" dirty="0" smtClean="0"/>
              <a:t> Desaparición del ba</a:t>
            </a:r>
            <a:r>
              <a:rPr lang="es-ES" sz="2800" dirty="0" smtClean="0"/>
              <a:t>utismo de adultos.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8043863" cy="6215106"/>
          </a:xfrm>
        </p:spPr>
        <p:txBody>
          <a:bodyPr/>
          <a:lstStyle/>
          <a:p>
            <a:pPr eaLnBrk="1" hangingPunct="1"/>
            <a:r>
              <a:rPr lang="es-ES" sz="2800" b="1" u="sng" dirty="0" smtClean="0">
                <a:solidFill>
                  <a:srgbClr val="00FF00"/>
                </a:solidFill>
              </a:rPr>
              <a:t>s. VI</a:t>
            </a:r>
            <a:r>
              <a:rPr lang="es-ES" sz="2800" b="1" dirty="0" smtClean="0">
                <a:solidFill>
                  <a:srgbClr val="00FF00"/>
                </a:solidFill>
              </a:rPr>
              <a:t>:</a:t>
            </a:r>
          </a:p>
          <a:p>
            <a:pPr marL="187325" indent="-187325" eaLnBrk="1" hangingPunct="1">
              <a:buFontTx/>
              <a:buChar char="-"/>
            </a:pPr>
            <a:r>
              <a:rPr lang="es-ES" sz="2600" b="1" dirty="0" smtClean="0">
                <a:solidFill>
                  <a:srgbClr val="00FF00"/>
                </a:solidFill>
              </a:rPr>
              <a:t>DOS DOCUMENTOS IMPORTANTES EN ESTA ÉPOCA:</a:t>
            </a:r>
          </a:p>
          <a:p>
            <a:pPr marL="723900" lvl="1" indent="-95250" algn="just" eaLnBrk="1" hangingPunct="1">
              <a:buClr>
                <a:srgbClr val="00FF00"/>
              </a:buClr>
              <a:buFont typeface="Wingdings" pitchFamily="2" charset="2"/>
              <a:buChar char="Ø"/>
            </a:pPr>
            <a:r>
              <a:rPr lang="es-MX" sz="2600" dirty="0" smtClean="0"/>
              <a:t> El </a:t>
            </a:r>
            <a:r>
              <a:rPr lang="es-MX" sz="2600" i="1" dirty="0" err="1" smtClean="0"/>
              <a:t>Sacramentarium</a:t>
            </a:r>
            <a:r>
              <a:rPr lang="es-MX" sz="2600" i="1" dirty="0" smtClean="0"/>
              <a:t>  </a:t>
            </a:r>
            <a:r>
              <a:rPr lang="es-MX" sz="2600" i="1" dirty="0" err="1" smtClean="0"/>
              <a:t>Gelasianum</a:t>
            </a:r>
            <a:r>
              <a:rPr lang="es-MX" sz="2600" dirty="0" smtClean="0"/>
              <a:t> (550-700)</a:t>
            </a:r>
          </a:p>
          <a:p>
            <a:pPr marL="723900" lvl="1" indent="-95250" algn="just" eaLnBrk="1" hangingPunct="1">
              <a:buClr>
                <a:srgbClr val="00FF00"/>
              </a:buClr>
              <a:buFont typeface="Wingdings" pitchFamily="2" charset="2"/>
              <a:buChar char="Ø"/>
            </a:pPr>
            <a:r>
              <a:rPr lang="es-MX" sz="2600" dirty="0" smtClean="0"/>
              <a:t> El </a:t>
            </a:r>
            <a:r>
              <a:rPr lang="es-MX" sz="2600" i="1" dirty="0" smtClean="0"/>
              <a:t>Ordo </a:t>
            </a:r>
            <a:r>
              <a:rPr lang="es-MX" sz="2600" i="1" dirty="0" err="1" smtClean="0"/>
              <a:t>Romanus</a:t>
            </a:r>
            <a:r>
              <a:rPr lang="es-MX" sz="2600" i="1" dirty="0" smtClean="0"/>
              <a:t> XI </a:t>
            </a:r>
            <a:endParaRPr lang="es-MX" sz="2600" dirty="0" smtClean="0"/>
          </a:p>
          <a:p>
            <a:pPr marL="457200" indent="-457200"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El tiempo del catecumenado se reduce a los 40 días del tiempo cuaresmal, para desaparecer de hecho ya en el siglo VII.</a:t>
            </a:r>
          </a:p>
          <a:p>
            <a:pPr marL="457200" indent="-457200"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Sólo se conservan, desde entonces, los breves ritos de introducción a la liturgia bautismal en el caso de los niños o –en los extraños casos de algún bautismo de adultos- una apresurada preparación antes de Pascua o Pentecostés.</a:t>
            </a:r>
            <a:endParaRPr lang="es-ES" sz="2800" dirty="0" smtClean="0"/>
          </a:p>
          <a:p>
            <a:pPr eaLnBrk="1" hangingPunct="1"/>
            <a:endParaRPr lang="es-E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8572560" cy="4857784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FF00"/>
                </a:solidFill>
              </a:rPr>
              <a:t>Siglo VIII:</a:t>
            </a:r>
          </a:p>
          <a:p>
            <a:pPr eaLnBrk="1" hangingPunct="1"/>
            <a:endParaRPr lang="es-ES" sz="2800" b="1" dirty="0" smtClean="0">
              <a:solidFill>
                <a:srgbClr val="00FF00"/>
              </a:solidFill>
            </a:endParaRPr>
          </a:p>
          <a:p>
            <a:pPr marL="269875" indent="-269875"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Se multiplican las parroquias y se hace imposible la presencia del Obispo en todas las celebraciones pascuales, por lo que: la </a:t>
            </a:r>
            <a:r>
              <a:rPr lang="es-MX" sz="2800" i="1" dirty="0" err="1" smtClean="0"/>
              <a:t>consignatio</a:t>
            </a:r>
            <a:r>
              <a:rPr lang="es-MX" sz="2800" dirty="0" smtClean="0"/>
              <a:t> o confirmación se separa ya definitivamente de la liturgia bautismal, lo mismo que la recepción de la eucaristía: la “edad de la discreción” (7-9 años) es la época en que el bautizado recibirá la confirmación y la eucaristía.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4186238" cy="56975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u="sng" dirty="0" smtClean="0">
                <a:solidFill>
                  <a:srgbClr val="00FF00"/>
                </a:solidFill>
              </a:rPr>
              <a:t>s. IX</a:t>
            </a:r>
            <a:r>
              <a:rPr lang="es-ES" sz="2800" b="1" dirty="0" smtClean="0">
                <a:solidFill>
                  <a:srgbClr val="00FF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b="1" dirty="0" smtClean="0">
              <a:solidFill>
                <a:srgbClr val="00FF00"/>
              </a:solidFill>
            </a:endParaRPr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q"/>
              <a:defRPr/>
            </a:pPr>
            <a:r>
              <a:rPr lang="es-ES" sz="2800" dirty="0" smtClean="0"/>
              <a:t>Se multiplican las fechas de celebraciones bautismales.</a:t>
            </a:r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q"/>
              <a:defRPr/>
            </a:pP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q"/>
              <a:defRPr/>
            </a:pPr>
            <a:r>
              <a:rPr lang="es-MX" sz="2800" dirty="0" smtClean="0"/>
              <a:t>La teología del pecado original y la alta tasa de mortalidad infantil, urgieron la práctica del bautismo a los pocos días del nacimiento del niño, común en los </a:t>
            </a:r>
            <a:r>
              <a:rPr lang="es-MX" sz="2800" b="1" dirty="0" smtClean="0">
                <a:solidFill>
                  <a:srgbClr val="00FF00"/>
                </a:solidFill>
              </a:rPr>
              <a:t>siglos</a:t>
            </a:r>
            <a:r>
              <a:rPr lang="es-MX" sz="2800" dirty="0" smtClean="0"/>
              <a:t> </a:t>
            </a:r>
            <a:r>
              <a:rPr lang="es-MX" sz="2800" b="1" dirty="0" smtClean="0">
                <a:solidFill>
                  <a:srgbClr val="00FF00"/>
                </a:solidFill>
              </a:rPr>
              <a:t>X-XI</a:t>
            </a:r>
            <a:r>
              <a:rPr lang="es-MX" sz="2800" dirty="0" smtClean="0"/>
              <a:t>.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pic>
        <p:nvPicPr>
          <p:cNvPr id="14339" name="12 Marcador de contenido" descr="0008738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48238" y="500063"/>
            <a:ext cx="3981450" cy="5715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bautism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9969" y="785794"/>
            <a:ext cx="4246071" cy="507209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2844" y="857250"/>
            <a:ext cx="4429156" cy="5268913"/>
          </a:xfrm>
        </p:spPr>
        <p:txBody>
          <a:bodyPr/>
          <a:lstStyle/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La evolución que en esta época sufre la iniciación cristiana puede calificarse como francamente negativa y perjudicial.</a:t>
            </a:r>
          </a:p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endParaRPr lang="es-MX" sz="2800" dirty="0" smtClean="0"/>
          </a:p>
          <a:p>
            <a:pPr marL="361950" indent="-36195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El elemento catequético queda anulado por la desaparición del catecumenado.</a:t>
            </a:r>
            <a:endParaRPr lang="es-ES" sz="2800" dirty="0" smtClean="0"/>
          </a:p>
          <a:p>
            <a:pPr eaLnBrk="1" hangingPunct="1"/>
            <a:endParaRPr lang="es-E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4 Marcador de contenido" descr="F13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785813"/>
            <a:ext cx="3852863" cy="5094287"/>
          </a:xfrm>
        </p:spPr>
      </p:pic>
      <p:sp>
        <p:nvSpPr>
          <p:cNvPr id="1638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971925" cy="6215062"/>
          </a:xfrm>
        </p:spPr>
        <p:txBody>
          <a:bodyPr/>
          <a:lstStyle/>
          <a:p>
            <a:pPr marL="457200" indent="-45720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Se rompe la unidad del proceso de iniciación y se oscurece la relación entre sus tres ritos sacramentales propios.</a:t>
            </a:r>
          </a:p>
          <a:p>
            <a:pPr marL="457200" indent="-457200" eaLnBrk="1" hangingPunct="1">
              <a:buClr>
                <a:srgbClr val="00FF00"/>
              </a:buClr>
              <a:buFont typeface="Wingdings" pitchFamily="2" charset="2"/>
              <a:buChar char="q"/>
            </a:pPr>
            <a:endParaRPr lang="es-MX" sz="2800" dirty="0" smtClean="0"/>
          </a:p>
          <a:p>
            <a:pPr marL="457200" indent="-457200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La misma celebración sacramental (en latín, lengua ignorada por el pueblo en la Edad Media) se hace ritualista y casi mágica.</a:t>
            </a:r>
            <a:endParaRPr lang="es-E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500726"/>
          </a:xfrm>
        </p:spPr>
        <p:txBody>
          <a:bodyPr>
            <a:normAutofit lnSpcReduction="10000"/>
          </a:bodyPr>
          <a:lstStyle/>
          <a:p>
            <a:pPr marL="176213" indent="-176213"/>
            <a:r>
              <a:rPr lang="es-MX" sz="2800" dirty="0" smtClean="0"/>
              <a:t>La </a:t>
            </a:r>
            <a:r>
              <a:rPr lang="es-MX" sz="2800" dirty="0" err="1" smtClean="0"/>
              <a:t>Inic</a:t>
            </a:r>
            <a:r>
              <a:rPr lang="es-MX" sz="2800" dirty="0" smtClean="0"/>
              <a:t>. </a:t>
            </a:r>
            <a:r>
              <a:rPr lang="es-MX" sz="2800" dirty="0" err="1" smtClean="0"/>
              <a:t>Xtna</a:t>
            </a:r>
            <a:r>
              <a:rPr lang="es-MX" sz="2800" dirty="0" smtClean="0"/>
              <a:t> primera participación sacramental en el Misterio Pascual – hecho singular, radical/m nuevo.</a:t>
            </a:r>
          </a:p>
          <a:p>
            <a:pPr marL="176213" indent="-176213"/>
            <a:r>
              <a:rPr lang="es-MX" sz="2800" dirty="0" smtClean="0"/>
              <a:t>La </a:t>
            </a:r>
            <a:r>
              <a:rPr lang="es-MX" sz="2800" dirty="0" err="1" smtClean="0"/>
              <a:t>Inic</a:t>
            </a:r>
            <a:r>
              <a:rPr lang="es-MX" sz="2800" dirty="0" smtClean="0"/>
              <a:t>. </a:t>
            </a:r>
            <a:r>
              <a:rPr lang="es-MX" sz="2800" dirty="0" err="1" smtClean="0"/>
              <a:t>Xtna</a:t>
            </a:r>
            <a:r>
              <a:rPr lang="es-MX" sz="2800" dirty="0" smtClean="0"/>
              <a:t> aparece como la concentración de toda la historia de la salvación.</a:t>
            </a:r>
          </a:p>
          <a:p>
            <a:pPr marL="176213" indent="-176213"/>
            <a:r>
              <a:rPr lang="es-MX" sz="2800" dirty="0" smtClean="0"/>
              <a:t>Los sacramentos de la </a:t>
            </a:r>
            <a:r>
              <a:rPr lang="es-MX" sz="2800" dirty="0" err="1" smtClean="0"/>
              <a:t>Inic</a:t>
            </a:r>
            <a:r>
              <a:rPr lang="es-MX" sz="2800" dirty="0" smtClean="0"/>
              <a:t>. </a:t>
            </a:r>
            <a:r>
              <a:rPr lang="es-MX" sz="2800" dirty="0" err="1" smtClean="0"/>
              <a:t>Xtna</a:t>
            </a:r>
            <a:r>
              <a:rPr lang="es-MX" sz="2800" dirty="0" smtClean="0"/>
              <a:t> están presentes:</a:t>
            </a:r>
          </a:p>
          <a:p>
            <a:pPr marL="857250" lvl="1" indent="-457200">
              <a:buAutoNum type="alphaLcParenR"/>
            </a:pPr>
            <a:r>
              <a:rPr lang="es-MX" sz="2400" i="1" dirty="0" smtClean="0"/>
              <a:t>figura: </a:t>
            </a:r>
            <a:r>
              <a:rPr lang="es-MX" sz="2400" dirty="0" smtClean="0"/>
              <a:t>en el A.T.</a:t>
            </a:r>
          </a:p>
          <a:p>
            <a:pPr marL="857250" lvl="1" indent="-457200">
              <a:buAutoNum type="alphaLcParenR"/>
            </a:pPr>
            <a:r>
              <a:rPr lang="es-MX" sz="2400" i="1" dirty="0" smtClean="0"/>
              <a:t>acontecimiento:</a:t>
            </a:r>
            <a:r>
              <a:rPr lang="es-MX" sz="2400" dirty="0" smtClean="0"/>
              <a:t> en el N.T.</a:t>
            </a:r>
          </a:p>
          <a:p>
            <a:pPr marL="857250" lvl="1" indent="-457200">
              <a:buAutoNum type="alphaLcParenR"/>
            </a:pPr>
            <a:r>
              <a:rPr lang="es-MX" sz="2400" i="1" dirty="0" smtClean="0"/>
              <a:t>Sacramento: </a:t>
            </a:r>
            <a:r>
              <a:rPr lang="es-MX" sz="2400" dirty="0" smtClean="0"/>
              <a:t>en la Iglesia</a:t>
            </a:r>
            <a:endParaRPr lang="es-MX" sz="2400" i="1" dirty="0" smtClean="0"/>
          </a:p>
          <a:p>
            <a:pPr marL="176213" lvl="1" indent="-176213">
              <a:buFont typeface="Arial" pitchFamily="34" charset="0"/>
              <a:buChar char="•"/>
            </a:pPr>
            <a:r>
              <a:rPr lang="es-MX" dirty="0" smtClean="0"/>
              <a:t>La </a:t>
            </a:r>
            <a:r>
              <a:rPr lang="es-MX" i="1" dirty="0" smtClean="0"/>
              <a:t>figura </a:t>
            </a:r>
            <a:r>
              <a:rPr lang="es-MX" dirty="0" smtClean="0"/>
              <a:t>anticipa y prepara el </a:t>
            </a:r>
            <a:r>
              <a:rPr lang="es-MX" i="1" dirty="0" smtClean="0"/>
              <a:t>acontecimiento</a:t>
            </a:r>
            <a:r>
              <a:rPr lang="es-MX" dirty="0" smtClean="0"/>
              <a:t>, el </a:t>
            </a:r>
            <a:r>
              <a:rPr lang="es-MX" i="1" dirty="0" smtClean="0"/>
              <a:t>sacramento </a:t>
            </a:r>
            <a:r>
              <a:rPr lang="es-MX" dirty="0" smtClean="0"/>
              <a:t>lo prolonga y actualiza.</a:t>
            </a:r>
          </a:p>
          <a:p>
            <a:pPr marL="176213" lvl="1" indent="-176213">
              <a:buFont typeface="Arial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‘tipos’</a:t>
            </a:r>
            <a:r>
              <a:rPr lang="es-MX" dirty="0" smtClean="0"/>
              <a:t> que preparan los acontecimientos cristológicos que están en el origen de los sacramentos de Iniciación: 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71438"/>
            <a:ext cx="8229600" cy="1000108"/>
          </a:xfrm>
          <a:prstGeom prst="rect">
            <a:avLst/>
          </a:prstGeom>
          <a:ln w="3175" cap="flat" cmpd="thickThin" algn="ctr">
            <a:solidFill>
              <a:schemeClr val="accent2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Iniciación</a:t>
            </a:r>
            <a:r>
              <a:rPr kumimoji="0" lang="es-ES_tradnl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Cristiana: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acontecimiento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sacramento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bautismo-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3100365"/>
            <a:ext cx="5286412" cy="3524275"/>
          </a:xfrm>
          <a:effectLst>
            <a:softEdge rad="112500"/>
          </a:effectLst>
        </p:spPr>
      </p:pic>
      <p:sp>
        <p:nvSpPr>
          <p:cNvPr id="17411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8401050" cy="2786063"/>
          </a:xfrm>
        </p:spPr>
        <p:txBody>
          <a:bodyPr/>
          <a:lstStyle/>
          <a:p>
            <a:pPr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Entramos en la mentalidad de “cristiandad”.</a:t>
            </a:r>
          </a:p>
          <a:p>
            <a:pPr algn="just" eaLnBrk="1" hangingPunct="1">
              <a:buClr>
                <a:srgbClr val="00FF00"/>
              </a:buClr>
            </a:pPr>
            <a:endParaRPr lang="es-MX" sz="2800" dirty="0" smtClean="0"/>
          </a:p>
          <a:p>
            <a:pPr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Pastoral “</a:t>
            </a:r>
            <a:r>
              <a:rPr lang="es-MX" sz="2800" dirty="0" err="1" smtClean="0"/>
              <a:t>sacramentalista</a:t>
            </a:r>
            <a:r>
              <a:rPr lang="es-MX" sz="2800" dirty="0" smtClean="0"/>
              <a:t>”.</a:t>
            </a:r>
          </a:p>
          <a:p>
            <a:pPr algn="just" eaLnBrk="1" hangingPunct="1">
              <a:buClr>
                <a:srgbClr val="00FF00"/>
              </a:buClr>
            </a:pPr>
            <a:endParaRPr lang="es-MX" sz="2800" dirty="0" smtClean="0"/>
          </a:p>
          <a:p>
            <a:pPr algn="just" eaLnBrk="1" hangingPunct="1">
              <a:buClr>
                <a:srgbClr val="00FF00"/>
              </a:buClr>
              <a:buFont typeface="Wingdings" pitchFamily="2" charset="2"/>
              <a:buChar char="q"/>
            </a:pPr>
            <a:r>
              <a:rPr lang="es-MX" sz="2800" dirty="0" smtClean="0"/>
              <a:t> Esta situación se prolongará hasta el s. XX.</a:t>
            </a:r>
            <a:endParaRPr lang="es-ES" sz="2800" dirty="0" smtClean="0"/>
          </a:p>
          <a:p>
            <a:pPr eaLnBrk="1" hangingPunct="1"/>
            <a:endParaRPr lang="es-E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798512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es-ES" sz="3200" dirty="0" smtClean="0">
                <a:solidFill>
                  <a:srgbClr val="FFFF00"/>
                </a:solidFill>
              </a:rPr>
              <a:t>IV.  El Impulso Misionero (ss. XVI-XIX)</a:t>
            </a:r>
          </a:p>
        </p:txBody>
      </p:sp>
      <p:pic>
        <p:nvPicPr>
          <p:cNvPr id="18435" name="4 Marcador de contenido" descr="MIS-1079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857375"/>
            <a:ext cx="4195763" cy="3933825"/>
          </a:xfrm>
        </p:spPr>
      </p:pic>
      <p:sp>
        <p:nvSpPr>
          <p:cNvPr id="18436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4186238" cy="4411663"/>
          </a:xfrm>
        </p:spPr>
        <p:txBody>
          <a:bodyPr/>
          <a:lstStyle/>
          <a:p>
            <a:pPr marL="361950" indent="-36195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800" dirty="0" smtClean="0"/>
              <a:t> Las grandes misiones: América - Oriente asiático (ss. XVI-XVII) y África (ss. XVIII-XIX), supuso </a:t>
            </a:r>
            <a:r>
              <a:rPr lang="es-MX" sz="2800" dirty="0" smtClean="0"/>
              <a:t>un nuevo impulso e intentos de renovación para las estructuras de iniciación cristiana.</a:t>
            </a:r>
            <a:endParaRPr lang="es-E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4 Marcador de contenido" descr="missions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643063"/>
            <a:ext cx="3952875" cy="351631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88" y="928688"/>
            <a:ext cx="4143375" cy="5197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u="sng" dirty="0" smtClean="0"/>
              <a:t>Itinerario fundamental</a:t>
            </a:r>
            <a:r>
              <a:rPr lang="es-ES" sz="3000" dirty="0" smtClean="0"/>
              <a:t>: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s-MX" sz="2800" dirty="0" smtClean="0"/>
              <a:t>Llegada a “tierra de misión” con la preocupación básica de “cristianizar” y bautizar infieles para su salvación.</a:t>
            </a: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s-MX" sz="2800" dirty="0" smtClean="0"/>
              <a:t> </a:t>
            </a: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s-MX" sz="2800" dirty="0" smtClean="0"/>
              <a:t>Progresivo convencimiento de la necesidad de una catequesis previa, en la lengua de cada pueblo y en diálogo con su cultura.</a:t>
            </a:r>
            <a:endParaRPr lang="es-E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Marcador de contenido" descr="MIS-1082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85750"/>
            <a:ext cx="6189662" cy="3584575"/>
          </a:xfrm>
        </p:spPr>
      </p:pic>
      <p:sp>
        <p:nvSpPr>
          <p:cNvPr id="20483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063" y="4000500"/>
            <a:ext cx="8115300" cy="2411413"/>
          </a:xfrm>
        </p:spPr>
        <p:txBody>
          <a:bodyPr/>
          <a:lstStyle/>
          <a:p>
            <a:pPr algn="just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800" dirty="0" smtClean="0"/>
              <a:t> Admirable esfuerzo evangelizador y catequético.</a:t>
            </a:r>
            <a:endParaRPr lang="es-ES" sz="2800" dirty="0" smtClean="0"/>
          </a:p>
          <a:p>
            <a:pPr algn="just" eaLnBrk="1" hangingPunct="1">
              <a:buClr>
                <a:srgbClr val="FFFF00"/>
              </a:buClr>
            </a:pPr>
            <a:endParaRPr lang="es-ES" sz="2800" dirty="0" smtClean="0"/>
          </a:p>
          <a:p>
            <a:pPr marL="361950" indent="-361950" algn="just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800" dirty="0" smtClean="0"/>
              <a:t> Intentos de renovación del catecumenado, muchas veces puestos en práctica con éxito, y otras infructuosas.</a:t>
            </a:r>
            <a:endParaRPr lang="es-ES" sz="2800" dirty="0" smtClean="0"/>
          </a:p>
          <a:p>
            <a:pPr eaLnBrk="1" hangingPunct="1"/>
            <a:endParaRPr lang="es-E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71437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es-ES" sz="3200" dirty="0" smtClean="0">
                <a:solidFill>
                  <a:srgbClr val="FFFF00"/>
                </a:solidFill>
              </a:rPr>
              <a:t>V.  La Renovación Contemporánea (s. XX)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8" cy="4691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u="sng" dirty="0" smtClean="0"/>
              <a:t>Causas</a:t>
            </a:r>
            <a:r>
              <a:rPr lang="es-ES" sz="2800" dirty="0" smtClean="0"/>
              <a:t>:</a:t>
            </a:r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s-ES" sz="2800" dirty="0" smtClean="0"/>
              <a:t> Las misiones.</a:t>
            </a:r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Arial" pitchFamily="34" charset="0"/>
              <a:buNone/>
              <a:defRPr/>
            </a:pP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s-ES" sz="2800" dirty="0" smtClean="0"/>
              <a:t> La conmoción cultural de la segunda guerra mundial.</a:t>
            </a:r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Arial" pitchFamily="34" charset="0"/>
              <a:buNone/>
              <a:defRPr/>
            </a:pPr>
            <a:endParaRPr lang="es-ES" sz="2800" dirty="0" smtClean="0"/>
          </a:p>
          <a:p>
            <a:pPr marL="361950" indent="-361950" eaLnBrk="1" fontAlgn="auto" hangingPunct="1"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s-ES" sz="2800" dirty="0" smtClean="0"/>
              <a:t> La renovación bíblica, litúrgica, </a:t>
            </a:r>
            <a:r>
              <a:rPr lang="es-ES" sz="2800" dirty="0" err="1" smtClean="0"/>
              <a:t>eclesiológica</a:t>
            </a:r>
            <a:r>
              <a:rPr lang="es-ES" sz="2800" dirty="0" smtClean="0"/>
              <a:t> y teológico-pastoral de los años 40.</a:t>
            </a:r>
          </a:p>
        </p:txBody>
      </p:sp>
      <p:pic>
        <p:nvPicPr>
          <p:cNvPr id="21508" name="6 Marcador de contenido" descr="CAT-1116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082675"/>
            <a:ext cx="3632200" cy="49688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401050" cy="4983163"/>
          </a:xfrm>
        </p:spPr>
        <p:txBody>
          <a:bodyPr/>
          <a:lstStyle/>
          <a:p>
            <a:pPr marL="361950" indent="-361950" algn="just" eaLnBrk="1" hangingPunct="1">
              <a:buClr>
                <a:srgbClr val="00FF00"/>
              </a:buClr>
              <a:buFont typeface="Wingdings" pitchFamily="2" charset="2"/>
              <a:buChar char="Ø"/>
            </a:pPr>
            <a:r>
              <a:rPr lang="es-MX" sz="2800" dirty="0" smtClean="0"/>
              <a:t>La inquietud por atender pastoralmente al creciente número de adultos que piden el bautismo o que, bautizados desde niños, vuelven a acercarse a la Iglesia, determinará sobre todo en Francia una singular sensibilidad misionera.</a:t>
            </a:r>
          </a:p>
          <a:p>
            <a:pPr marL="361950" indent="-361950" algn="just" eaLnBrk="1" hangingPunct="1">
              <a:buClr>
                <a:srgbClr val="00FF00"/>
              </a:buClr>
              <a:buFont typeface="Wingdings" pitchFamily="2" charset="2"/>
              <a:buChar char="Ø"/>
            </a:pPr>
            <a:endParaRPr lang="es-MX" sz="2800" dirty="0" smtClean="0"/>
          </a:p>
          <a:p>
            <a:pPr marL="361950" indent="-361950" algn="just" eaLnBrk="1" hangingPunct="1">
              <a:buClr>
                <a:srgbClr val="00FF00"/>
              </a:buClr>
              <a:buFont typeface="Wingdings" pitchFamily="2" charset="2"/>
              <a:buChar char="Ø"/>
            </a:pPr>
            <a:r>
              <a:rPr lang="es-MX" sz="2800" dirty="0" smtClean="0"/>
              <a:t>Surgen así, a partir de 1945 y especialmente en la década 1953-1963, una serie de importantísimos estudios y encuentros sobre la iniciación cristiana de adultos, que darán lugar en la práctica al florecimiento de numerosos centros </a:t>
            </a:r>
            <a:r>
              <a:rPr lang="es-MX" sz="2800" dirty="0" err="1" smtClean="0"/>
              <a:t>catecumenales</a:t>
            </a:r>
            <a:r>
              <a:rPr lang="es-MX" sz="2800" dirty="0" smtClean="0"/>
              <a:t>.</a:t>
            </a:r>
            <a:endParaRPr lang="es-E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85813" y="1571625"/>
            <a:ext cx="7715250" cy="5054600"/>
          </a:xfrm>
        </p:spPr>
        <p:txBody>
          <a:bodyPr/>
          <a:lstStyle/>
          <a:p>
            <a:pPr algn="just" eaLnBrk="1" hangingPunct="1"/>
            <a:r>
              <a:rPr lang="es-MX" sz="2800" b="1" smtClean="0"/>
              <a:t>En el fondo de todas las experiencias, latinoamericanas o europeas, subyace el mismo principio fundamental: la convicción teológico-pastoral de que sólo a través de un proceso personal de educación y maduración en la fe en el seno de una comunidad es posible, normalmente, llegar a la conversión auténtica y a ser cristianos adultos y coherentes.</a:t>
            </a:r>
            <a:endParaRPr lang="es-ES" sz="2800" b="1" smtClean="0"/>
          </a:p>
          <a:p>
            <a:pPr eaLnBrk="1" hangingPunct="1"/>
            <a:endParaRPr lang="es-E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233-D863-4DB3-8C02-7DEAB804CE41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37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285728"/>
            <a:ext cx="8572560" cy="242889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</a:rPr>
              <a:t>XXXIII  </a:t>
            </a:r>
            <a:r>
              <a:rPr lang="es-ES_tradnl" sz="4400" dirty="0" smtClean="0">
                <a:solidFill>
                  <a:schemeClr val="bg1"/>
                </a:solidFill>
              </a:rPr>
              <a:t>Encuentro Nacional de Comisiones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Provinciales y Diocesanas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Pastoral Litúrgica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4 Marcador de contenido" descr="Baptisterio Neoniano-Ravena s.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2928934"/>
            <a:ext cx="347113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6 Marcador de contenido" descr="R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495"/>
            <a:ext cx="2571768" cy="33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71934" y="4709236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 Muchas</a:t>
            </a:r>
          </a:p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!!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marL="576263" lvl="1" indent="-176213">
              <a:buFontTx/>
              <a:buChar char="-"/>
            </a:pPr>
            <a:endParaRPr lang="es-MX" sz="2400" dirty="0" smtClean="0"/>
          </a:p>
          <a:p>
            <a:pPr marL="576263" lvl="1" indent="-176213">
              <a:buFontTx/>
              <a:buChar char="-"/>
            </a:pPr>
            <a:endParaRPr lang="es-MX" sz="2400" dirty="0" smtClean="0"/>
          </a:p>
          <a:p>
            <a:pPr marL="576263" lvl="1" indent="-176213">
              <a:buFontTx/>
              <a:buChar char="-"/>
            </a:pPr>
            <a:r>
              <a:rPr lang="es-MX" sz="2400" dirty="0" smtClean="0"/>
              <a:t>El Bautismo de Jesús y el mandato bautismal de Cristo</a:t>
            </a:r>
          </a:p>
          <a:p>
            <a:pPr marL="576263" lvl="1" indent="-176213">
              <a:buFontTx/>
              <a:buChar char="-"/>
            </a:pPr>
            <a:r>
              <a:rPr lang="es-MX" sz="2400" dirty="0" smtClean="0"/>
              <a:t>La unción de Jesús con el Espíritu Santo y el envío del Paráclito.</a:t>
            </a:r>
          </a:p>
          <a:p>
            <a:pPr marL="576263" lvl="1" indent="-176213">
              <a:buFontTx/>
              <a:buChar char="-"/>
            </a:pPr>
            <a:r>
              <a:rPr lang="es-MX" sz="2400" dirty="0" smtClean="0"/>
              <a:t>La Cena del Señor y el mandato del memorial</a:t>
            </a:r>
          </a:p>
          <a:p>
            <a:pPr marL="576263" lvl="1" indent="-176213">
              <a:buFontTx/>
              <a:buChar char="-"/>
            </a:pPr>
            <a:endParaRPr lang="es-MX" sz="2400" dirty="0" smtClean="0"/>
          </a:p>
          <a:p>
            <a:pPr marL="176213" indent="-176213"/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a partir de dos hechos:</a:t>
            </a:r>
          </a:p>
          <a:p>
            <a:pPr marL="712788" lvl="1" indent="-312738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s-MX" sz="2400" dirty="0" smtClean="0"/>
              <a:t>el bautismo–unción de Jesús: </a:t>
            </a:r>
            <a:r>
              <a:rPr lang="es-MX" sz="2400" i="1" dirty="0" smtClean="0"/>
              <a:t>-las purificaciones, -las purificaciones de iniciación, -el agua, -la unción, - y paso al NT en el bautismo de Juan</a:t>
            </a:r>
            <a:endParaRPr lang="es-MX" sz="2400" dirty="0" smtClean="0"/>
          </a:p>
          <a:p>
            <a:pPr marL="576263" lvl="1" indent="-176213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s-MX" sz="2400" dirty="0" smtClean="0"/>
              <a:t>la última Cena: </a:t>
            </a:r>
            <a:r>
              <a:rPr lang="es-MX" sz="2400" i="1" dirty="0" smtClean="0"/>
              <a:t>-la Pascua -el banquete, -la Alianza.</a:t>
            </a:r>
          </a:p>
          <a:p>
            <a:pPr marL="576263" lvl="1" indent="-176213">
              <a:buFontTx/>
              <a:buChar char="-"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43602"/>
          </a:xfrm>
        </p:spPr>
        <p:txBody>
          <a:bodyPr>
            <a:normAutofit/>
          </a:bodyPr>
          <a:lstStyle/>
          <a:p>
            <a:pPr marL="176213" indent="-176213">
              <a:buNone/>
            </a:pPr>
            <a:r>
              <a:rPr lang="es-MX" sz="2800" b="1" dirty="0" smtClean="0">
                <a:latin typeface="+mj-lt"/>
              </a:rPr>
              <a:t>2. Orígenes pre-cristianos del bautismo.</a:t>
            </a:r>
          </a:p>
          <a:p>
            <a:pPr marL="0" indent="0" algn="just">
              <a:buNone/>
            </a:pPr>
            <a:r>
              <a:rPr lang="es-MX" sz="2400" dirty="0" smtClean="0"/>
              <a:t>   Se parte de los ritos de purificación, en sus inicios por motivos de: </a:t>
            </a:r>
            <a:r>
              <a:rPr lang="es-MX" sz="2400" i="1" dirty="0" smtClean="0"/>
              <a:t>higiene, magia, superstición. </a:t>
            </a:r>
            <a:r>
              <a:rPr lang="es-MX" sz="2400" dirty="0" smtClean="0"/>
              <a:t>Se incorpora al judaísmo – idea de santidad que se exige de la santidad de Dios.</a:t>
            </a:r>
          </a:p>
          <a:p>
            <a:pPr marL="0" indent="0" algn="just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2.1 Purificaciones Legales.</a:t>
            </a: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AutoNum type="alphaLcParenR"/>
            </a:pPr>
            <a:r>
              <a:rPr lang="es-MX" sz="2400" i="1" dirty="0" smtClean="0"/>
              <a:t>La tradición bíblica</a:t>
            </a:r>
            <a:r>
              <a:rPr lang="es-MX" sz="2400" dirty="0" smtClean="0"/>
              <a:t>, alusiones de purificación de manos, pies, el baño. Tiene como fin recuperar la pureza perdida.</a:t>
            </a:r>
          </a:p>
          <a:p>
            <a:pPr marL="457200" indent="-457200">
              <a:buAutoNum type="alphaLcParenR"/>
            </a:pPr>
            <a:r>
              <a:rPr lang="es-MX" sz="2400" i="1" dirty="0" smtClean="0"/>
              <a:t>La tradición rabínica, </a:t>
            </a:r>
            <a:r>
              <a:rPr lang="es-MX" sz="2400" dirty="0" smtClean="0"/>
              <a:t>caen en la legislación y casuística rabínica, se encuentra en la </a:t>
            </a:r>
            <a:r>
              <a:rPr lang="es-MX" sz="2400" i="1" dirty="0" smtClean="0">
                <a:latin typeface="Arial"/>
                <a:cs typeface="Arial"/>
              </a:rPr>
              <a:t>«</a:t>
            </a:r>
            <a:r>
              <a:rPr lang="es-MX" sz="2400" i="1" dirty="0" err="1" smtClean="0"/>
              <a:t>misná</a:t>
            </a:r>
            <a:r>
              <a:rPr lang="es-MX" sz="2400" i="1" dirty="0" smtClean="0">
                <a:latin typeface="Arial"/>
                <a:cs typeface="Arial"/>
              </a:rPr>
              <a:t>»</a:t>
            </a:r>
          </a:p>
          <a:p>
            <a:pPr marL="457200" indent="-457200">
              <a:buNone/>
            </a:pPr>
            <a:r>
              <a:rPr lang="es-MX" sz="2400" i="1" dirty="0" smtClean="0">
                <a:latin typeface="+mj-lt"/>
                <a:cs typeface="Arial"/>
              </a:rPr>
              <a:t> 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2.2 Purificaciones de Iniciación.</a:t>
            </a:r>
          </a:p>
          <a:p>
            <a:pPr marL="457200" indent="-457200">
              <a:buAutoNum type="arabicParenR"/>
            </a:pPr>
            <a:r>
              <a:rPr lang="es-MX" sz="2400" i="1" dirty="0" smtClean="0">
                <a:cs typeface="Arial"/>
              </a:rPr>
              <a:t>La admisión y el bautismo de los prosélitos</a:t>
            </a:r>
          </a:p>
          <a:p>
            <a:pPr marL="457200" indent="-457200">
              <a:buAutoNum type="arabicParenR"/>
            </a:pPr>
            <a:r>
              <a:rPr lang="es-MX" sz="2400" i="1" dirty="0" smtClean="0">
                <a:cs typeface="Arial"/>
              </a:rPr>
              <a:t>La admisión y el bautismo</a:t>
            </a:r>
          </a:p>
          <a:p>
            <a:pPr marL="457200" indent="-457200">
              <a:buAutoNum type="arabicParenR"/>
            </a:pPr>
            <a:r>
              <a:rPr lang="es-MX" sz="2400" i="1" dirty="0" smtClean="0">
                <a:cs typeface="Arial"/>
              </a:rPr>
              <a:t>Las purificaciones y el bautismo de Juan el Bautista</a:t>
            </a:r>
          </a:p>
          <a:p>
            <a:pPr marL="457200" indent="-457200">
              <a:buNone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6213" indent="-176213">
              <a:buNone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07223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s-MX" sz="2800" b="1" dirty="0" smtClean="0">
                <a:latin typeface="+mj-lt"/>
              </a:rPr>
              <a:t>Orígenes pre-cristianos de la Confirmación</a:t>
            </a:r>
          </a:p>
          <a:p>
            <a:pPr marL="514350" indent="-514350">
              <a:buNone/>
            </a:pPr>
            <a:r>
              <a:rPr lang="es-MX" sz="2400" b="1" dirty="0" smtClean="0"/>
              <a:t> 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La unción con el “aceite”</a:t>
            </a:r>
          </a:p>
          <a:p>
            <a:pPr marL="514350" indent="-514350">
              <a:buNone/>
            </a:pPr>
            <a:r>
              <a:rPr lang="es-MX" sz="2400" dirty="0" smtClean="0"/>
              <a:t>- </a:t>
            </a:r>
            <a:r>
              <a:rPr lang="es-MX" sz="2400" i="1" dirty="0" smtClean="0"/>
              <a:t>Vino</a:t>
            </a:r>
            <a:r>
              <a:rPr lang="es-MX" sz="2400" dirty="0" smtClean="0"/>
              <a:t>, </a:t>
            </a:r>
            <a:r>
              <a:rPr lang="es-MX" sz="2400" i="1" dirty="0" smtClean="0"/>
              <a:t>trigo</a:t>
            </a:r>
            <a:r>
              <a:rPr lang="es-MX" sz="2400" dirty="0" smtClean="0"/>
              <a:t>, </a:t>
            </a:r>
            <a:r>
              <a:rPr lang="es-MX" sz="2400" i="1" u="sng" dirty="0" smtClean="0"/>
              <a:t>aceite</a:t>
            </a:r>
            <a:r>
              <a:rPr lang="es-MX" sz="2400" dirty="0" smtClean="0"/>
              <a:t>, alimentos esenciales para los judíos.</a:t>
            </a:r>
          </a:p>
          <a:p>
            <a:pPr marL="514350" indent="-514350">
              <a:buNone/>
            </a:pPr>
            <a:r>
              <a:rPr lang="es-MX" sz="2400" dirty="0" smtClean="0"/>
              <a:t>- La bendición de Dios se reconoce en la abundancia del ‘aceite’</a:t>
            </a:r>
          </a:p>
          <a:p>
            <a:pPr marL="514350" indent="-514350">
              <a:buNone/>
            </a:pPr>
            <a:r>
              <a:rPr lang="es-MX" sz="2400" dirty="0" smtClean="0"/>
              <a:t>- El aceite, no solo como ‘alimento’, sino como ‘ungüento’</a:t>
            </a:r>
          </a:p>
          <a:p>
            <a:pPr marL="514350" indent="-514350">
              <a:buNone/>
            </a:pPr>
            <a:r>
              <a:rPr lang="es-MX" sz="2400" dirty="0" smtClean="0"/>
              <a:t>- El ‘aceite’ en su valor en el gesto </a:t>
            </a:r>
            <a:r>
              <a:rPr lang="es-MX" sz="2400" i="1" dirty="0" smtClean="0"/>
              <a:t>(rito) </a:t>
            </a:r>
            <a:r>
              <a:rPr lang="es-MX" sz="2400" dirty="0" smtClean="0"/>
              <a:t>de la unción, triple función:</a:t>
            </a:r>
          </a:p>
          <a:p>
            <a:pPr marL="182563" indent="-182563">
              <a:buNone/>
            </a:pPr>
            <a:r>
              <a:rPr lang="es-MX" sz="2400" dirty="0" smtClean="0"/>
              <a:t>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MX" sz="2400" dirty="0" smtClean="0"/>
              <a:t> </a:t>
            </a:r>
            <a:r>
              <a:rPr lang="es-MX" sz="2400" i="1" dirty="0" smtClean="0"/>
              <a:t>Señales de alegría o de respeto</a:t>
            </a:r>
          </a:p>
          <a:p>
            <a:pPr marL="182563" indent="-182563">
              <a:buNone/>
            </a:pPr>
            <a:r>
              <a:rPr lang="es-MX" sz="2400" i="1" dirty="0" smtClean="0"/>
              <a:t>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es-MX" sz="2400" dirty="0" smtClean="0"/>
              <a:t> </a:t>
            </a:r>
            <a:r>
              <a:rPr lang="es-MX" sz="2400" i="1" dirty="0" smtClean="0"/>
              <a:t>se emplean como ritos de curación</a:t>
            </a:r>
          </a:p>
          <a:p>
            <a:pPr marL="182563" indent="-182563">
              <a:buNone/>
            </a:pPr>
            <a:r>
              <a:rPr lang="es-MX" sz="2400" i="1" dirty="0" smtClean="0"/>
              <a:t>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r>
              <a:rPr lang="es-MX" sz="2400" dirty="0" smtClean="0"/>
              <a:t> </a:t>
            </a:r>
            <a:r>
              <a:rPr lang="es-MX" sz="2400" i="1" dirty="0" smtClean="0"/>
              <a:t>como rito de consagración</a:t>
            </a:r>
            <a:endParaRPr lang="es-MX" sz="2400" dirty="0" smtClean="0"/>
          </a:p>
          <a:p>
            <a:pPr marL="365125" lvl="1" indent="-90488">
              <a:buFontTx/>
              <a:buChar char="-"/>
            </a:pPr>
            <a:r>
              <a:rPr lang="es-MX" sz="2200" dirty="0" smtClean="0"/>
              <a:t> Ritos  que recaen en objetos de culto, sobre personas (reyes, profetas,..reyes)</a:t>
            </a:r>
          </a:p>
          <a:p>
            <a:pPr marL="365125" lvl="1" indent="-90488">
              <a:buFontTx/>
              <a:buChar char="-"/>
            </a:pPr>
            <a:r>
              <a:rPr lang="es-MX" sz="2200" dirty="0" smtClean="0"/>
              <a:t> Unción </a:t>
            </a:r>
            <a:r>
              <a:rPr lang="es-MX" sz="2200" i="1" dirty="0" smtClean="0"/>
              <a:t>regia</a:t>
            </a:r>
            <a:r>
              <a:rPr lang="es-MX" sz="2200" dirty="0" smtClean="0"/>
              <a:t>, sólo la puede realizar un ‘hombre de Dios’ (profeta o sacerdote)</a:t>
            </a:r>
          </a:p>
          <a:p>
            <a:pPr marL="438150" lvl="1" indent="-163513">
              <a:buFontTx/>
              <a:buChar char="-"/>
            </a:pPr>
            <a:r>
              <a:rPr lang="es-MX" sz="2200" dirty="0" smtClean="0"/>
              <a:t> Unción </a:t>
            </a:r>
            <a:r>
              <a:rPr lang="es-MX" sz="2200" i="1" dirty="0" smtClean="0"/>
              <a:t>sacerdotal, </a:t>
            </a:r>
            <a:r>
              <a:rPr lang="es-MX" sz="2200" dirty="0" smtClean="0"/>
              <a:t>por orden divina, moisés unge a Aarón – el sacerdote consagrado  por la unción.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marL="176213" indent="-176213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3.2 La ‘unción’ en el NT., símbolo del Espíritu Santo</a:t>
            </a:r>
          </a:p>
          <a:p>
            <a:pPr marL="176213" indent="-176213">
              <a:buFontTx/>
              <a:buChar char="-"/>
            </a:pPr>
            <a:r>
              <a:rPr lang="es-MX" sz="2200" dirty="0" smtClean="0">
                <a:latin typeface="+mj-lt"/>
              </a:rPr>
              <a:t>Una sola unción de Jesús, la que recibió en el bautismo, </a:t>
            </a:r>
            <a:r>
              <a:rPr lang="es-MX" sz="2200" i="1" dirty="0" smtClean="0">
                <a:latin typeface="+mj-lt"/>
              </a:rPr>
              <a:t>“fue ungido del Espíritu Santo y de poder</a:t>
            </a:r>
            <a:r>
              <a:rPr lang="es-MX" sz="2200" dirty="0" smtClean="0">
                <a:latin typeface="+mj-lt"/>
              </a:rPr>
              <a:t> (</a:t>
            </a:r>
            <a:r>
              <a:rPr lang="es-MX" sz="2200" dirty="0" err="1" smtClean="0">
                <a:latin typeface="+mj-lt"/>
              </a:rPr>
              <a:t>Hech</a:t>
            </a:r>
            <a:r>
              <a:rPr lang="es-MX" sz="2200" dirty="0" smtClean="0">
                <a:latin typeface="+mj-lt"/>
              </a:rPr>
              <a:t> 10,38).</a:t>
            </a:r>
          </a:p>
          <a:p>
            <a:pPr marL="176213" indent="-176213">
              <a:buFontTx/>
              <a:buChar char="-"/>
            </a:pPr>
            <a:r>
              <a:rPr lang="es-MX" sz="2200" dirty="0" smtClean="0">
                <a:latin typeface="+mj-lt"/>
              </a:rPr>
              <a:t>GRAN NOVEDAD, la unción que se realiza con el Espíritu Santo,</a:t>
            </a:r>
          </a:p>
          <a:p>
            <a:pPr marL="176213" indent="-176213">
              <a:buFontTx/>
              <a:buChar char="-"/>
            </a:pPr>
            <a:r>
              <a:rPr lang="es-MX" sz="2200" dirty="0" smtClean="0">
                <a:latin typeface="+mj-lt"/>
              </a:rPr>
              <a:t>El simbolismo de la unción con el óleo es también significativo la unción del Espíritu Santo.</a:t>
            </a:r>
          </a:p>
          <a:p>
            <a:pPr marL="176213" indent="-176213">
              <a:buFontTx/>
              <a:buChar char="-"/>
            </a:pPr>
            <a:r>
              <a:rPr lang="es-MX" sz="2200" i="1" dirty="0" smtClean="0">
                <a:latin typeface="+mj-lt"/>
              </a:rPr>
              <a:t>En la economía sacramental, </a:t>
            </a:r>
            <a:r>
              <a:rPr lang="es-MX" sz="2200" dirty="0" smtClean="0">
                <a:latin typeface="+mj-lt"/>
              </a:rPr>
              <a:t> la unción es inseparable de aquello que imprime: </a:t>
            </a: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sello del Espíritu Santo</a:t>
            </a:r>
            <a:r>
              <a:rPr lang="es-MX" sz="2800" dirty="0" smtClean="0">
                <a:latin typeface="+mj-lt"/>
              </a:rPr>
              <a:t>.</a:t>
            </a:r>
          </a:p>
          <a:p>
            <a:pPr marL="176213" indent="-176213">
              <a:buNone/>
            </a:pPr>
            <a:r>
              <a:rPr lang="es-MX" sz="2800" b="1" dirty="0" smtClean="0">
                <a:latin typeface="+mj-lt"/>
              </a:rPr>
              <a:t>4. El Bautismo de Juan el Bautista</a:t>
            </a:r>
          </a:p>
          <a:p>
            <a:pPr marL="176213" indent="-176213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4.1 Características:  </a:t>
            </a:r>
            <a:r>
              <a:rPr lang="es-MX" sz="2000" dirty="0" smtClean="0"/>
              <a:t>a) </a:t>
            </a:r>
            <a:r>
              <a:rPr lang="es-MX" sz="2000" i="1" dirty="0" smtClean="0"/>
              <a:t>la tradición sinóptica, </a:t>
            </a:r>
            <a:r>
              <a:rPr lang="es-MX" sz="2000" dirty="0" smtClean="0"/>
              <a:t>b) el 4º. Evangelio lo narra con elementos propios.</a:t>
            </a:r>
          </a:p>
          <a:p>
            <a:pPr marL="176213" indent="-176213">
              <a:buNone/>
            </a:pPr>
            <a:r>
              <a:rPr lang="es-MX" sz="2000" dirty="0" smtClean="0"/>
              <a:t>- </a:t>
            </a:r>
            <a:r>
              <a:rPr lang="es-MX" sz="2000" i="1" dirty="0" smtClean="0"/>
              <a:t>baño profético, de origen profético, bautismo de preparación y anuncio, acto colectivo, es un bautismo de conversión</a:t>
            </a:r>
            <a:endParaRPr lang="es-MX" sz="2000" dirty="0" smtClean="0"/>
          </a:p>
          <a:p>
            <a:pPr marL="176213" indent="-176213">
              <a:buNone/>
            </a:pPr>
            <a:endParaRPr lang="es-MX" sz="28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txBody>
          <a:bodyPr>
            <a:noAutofit/>
          </a:bodyPr>
          <a:lstStyle/>
          <a:p>
            <a:pPr marL="176213" indent="-176213">
              <a:buNone/>
            </a:pPr>
            <a:r>
              <a:rPr lang="es-MX" sz="1800" b="1" dirty="0" smtClean="0">
                <a:latin typeface="+mj-lt"/>
              </a:rPr>
              <a:t>5. Fuentes sobre la eucaristía en el A.T.</a:t>
            </a:r>
          </a:p>
          <a:p>
            <a:pPr marL="176213" indent="-176213">
              <a:buNone/>
            </a:pP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La Pascua, </a:t>
            </a:r>
            <a:r>
              <a:rPr lang="es-MX" sz="1800" dirty="0" smtClean="0"/>
              <a:t>banquete anual judío,  dos ritos: </a:t>
            </a:r>
          </a:p>
          <a:p>
            <a:pPr marL="176213" indent="-176213">
              <a:buNone/>
            </a:pPr>
            <a:r>
              <a:rPr lang="es-MX" sz="1800" dirty="0" smtClean="0"/>
              <a:t>  a) </a:t>
            </a:r>
            <a:r>
              <a:rPr lang="es-MX" sz="1800" i="1" dirty="0" smtClean="0"/>
              <a:t>la inmolación del cordero pascual </a:t>
            </a:r>
            <a:r>
              <a:rPr lang="es-MX" sz="1800" dirty="0" smtClean="0"/>
              <a:t>y</a:t>
            </a:r>
            <a:r>
              <a:rPr lang="es-MX" sz="1800" i="1" dirty="0" smtClean="0"/>
              <a:t> </a:t>
            </a:r>
          </a:p>
          <a:p>
            <a:pPr marL="176213" indent="-176213">
              <a:buNone/>
            </a:pPr>
            <a:r>
              <a:rPr lang="es-MX" sz="1800" i="1" dirty="0" smtClean="0"/>
              <a:t>  </a:t>
            </a:r>
            <a:r>
              <a:rPr lang="es-MX" sz="1800" dirty="0" smtClean="0"/>
              <a:t>b) </a:t>
            </a:r>
            <a:r>
              <a:rPr lang="es-MX" sz="1800" i="1" dirty="0" smtClean="0"/>
              <a:t>los panes ázimos</a:t>
            </a:r>
          </a:p>
          <a:p>
            <a:pPr marL="176213" indent="-176213">
              <a:buNone/>
            </a:pP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Elementos constitutivos:</a:t>
            </a:r>
            <a:r>
              <a:rPr lang="es-MX" sz="1800" dirty="0" smtClean="0"/>
              <a:t> </a:t>
            </a:r>
            <a:r>
              <a:rPr lang="es-MX" sz="1800" i="1" dirty="0" smtClean="0"/>
              <a:t>la bendición </a:t>
            </a:r>
            <a:r>
              <a:rPr lang="es-MX" sz="1800" dirty="0" smtClean="0"/>
              <a:t>(</a:t>
            </a:r>
            <a:r>
              <a:rPr lang="es-MX" sz="1800" dirty="0" err="1" smtClean="0"/>
              <a:t>berakah</a:t>
            </a:r>
            <a:r>
              <a:rPr lang="es-MX" sz="1800" dirty="0" smtClean="0"/>
              <a:t>), </a:t>
            </a:r>
            <a:r>
              <a:rPr lang="es-MX" sz="1800" i="1" dirty="0" smtClean="0"/>
              <a:t>el memorial </a:t>
            </a:r>
            <a:r>
              <a:rPr lang="es-MX" sz="1800" dirty="0" smtClean="0"/>
              <a:t>(</a:t>
            </a:r>
            <a:r>
              <a:rPr lang="es-MX" sz="1800" dirty="0" err="1" smtClean="0"/>
              <a:t>zíkkaron</a:t>
            </a:r>
            <a:r>
              <a:rPr lang="es-MX" sz="1800" dirty="0" smtClean="0"/>
              <a:t>), </a:t>
            </a:r>
            <a:r>
              <a:rPr lang="es-MX" sz="1800" i="1" dirty="0" smtClean="0"/>
              <a:t>el sacrificio, la acción de gracias por: -</a:t>
            </a:r>
            <a:r>
              <a:rPr lang="es-MX" sz="1800" dirty="0" smtClean="0"/>
              <a:t>el don de la creación, -el don de la tierra prometida, -por la liberación de Egipto y –la ciudad santa y el templo. Y el elemento escatológico.</a:t>
            </a:r>
          </a:p>
          <a:p>
            <a:pPr marL="176213" indent="-176213">
              <a:buNone/>
            </a:pP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El Banquete,  </a:t>
            </a:r>
            <a:r>
              <a:rPr lang="es-MX" sz="1800" dirty="0" smtClean="0"/>
              <a:t>-</a:t>
            </a:r>
            <a:r>
              <a:rPr lang="es-MX" sz="1800" i="1" dirty="0" smtClean="0"/>
              <a:t>el banquete del Sinaí, el banquete de la sabiduría.</a:t>
            </a:r>
            <a:endParaRPr lang="es-MX" sz="1800" dirty="0" smtClean="0"/>
          </a:p>
          <a:p>
            <a:pPr marL="176213" indent="-176213">
              <a:buNone/>
            </a:pPr>
            <a:r>
              <a:rPr lang="es-MX" sz="1800" dirty="0" smtClean="0"/>
              <a:t>  - 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Sacrificio de la Alianza, </a:t>
            </a:r>
            <a:r>
              <a:rPr lang="es-MX" sz="1800" dirty="0" smtClean="0"/>
              <a:t>que deriva de  </a:t>
            </a:r>
            <a:r>
              <a:rPr lang="es-MX" sz="1800" i="1" dirty="0" smtClean="0"/>
              <a:t>“</a:t>
            </a:r>
            <a:r>
              <a:rPr lang="es-MX" sz="1800" i="1" dirty="0" err="1" smtClean="0"/>
              <a:t>brb</a:t>
            </a:r>
            <a:r>
              <a:rPr lang="es-MX" sz="1800" i="1" dirty="0" smtClean="0"/>
              <a:t>” – ‘atar’</a:t>
            </a:r>
          </a:p>
          <a:p>
            <a:pPr marL="576263" lvl="1" indent="-176213"/>
            <a:r>
              <a:rPr lang="es-MX" sz="1800" i="1" dirty="0" smtClean="0"/>
              <a:t>La  alianza del Sinaí</a:t>
            </a:r>
          </a:p>
          <a:p>
            <a:pPr marL="576263" lvl="1" indent="-176213"/>
            <a:r>
              <a:rPr lang="es-MX" sz="1800" i="1" dirty="0" smtClean="0"/>
              <a:t> el </a:t>
            </a:r>
            <a:r>
              <a:rPr lang="es-MX" sz="1800" i="1" dirty="0" err="1" smtClean="0"/>
              <a:t>sirevo</a:t>
            </a:r>
            <a:r>
              <a:rPr lang="es-MX" sz="1800" i="1" dirty="0" smtClean="0"/>
              <a:t> de </a:t>
            </a:r>
            <a:r>
              <a:rPr lang="es-MX" sz="1800" i="1" dirty="0" err="1" smtClean="0"/>
              <a:t>Yavhé</a:t>
            </a:r>
            <a:endParaRPr lang="es-MX" sz="1800" i="1" dirty="0" smtClean="0"/>
          </a:p>
          <a:p>
            <a:pPr marL="576263" lvl="1" indent="-176213"/>
            <a:r>
              <a:rPr lang="es-MX" sz="1800" i="1" dirty="0" smtClean="0"/>
              <a:t> sacrificios cruentos</a:t>
            </a:r>
          </a:p>
          <a:p>
            <a:pPr marL="576263" lvl="1" indent="-176213"/>
            <a:r>
              <a:rPr lang="es-MX" sz="1800" i="1" dirty="0" smtClean="0"/>
              <a:t> sacrificio incruento</a:t>
            </a:r>
          </a:p>
          <a:p>
            <a:pPr marL="182563" lvl="1" indent="-182563">
              <a:buNone/>
            </a:pPr>
            <a:r>
              <a:rPr lang="es-MX" sz="1800" dirty="0" smtClean="0"/>
              <a:t>el 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Romano </a:t>
            </a:r>
            <a:r>
              <a:rPr lang="es-MX" sz="1800" i="1" dirty="0" smtClean="0"/>
              <a:t>“los dones del justo Abel, el sacrificio de Abraham, nuestro padre en le fe y la oblación pura de tu sumo sacerdote </a:t>
            </a:r>
            <a:r>
              <a:rPr lang="es-MX" sz="1800" i="1" dirty="0" err="1" smtClean="0"/>
              <a:t>melquisedec</a:t>
            </a:r>
            <a:r>
              <a:rPr lang="es-MX" sz="1800" i="1" dirty="0" smtClean="0"/>
              <a:t>”</a:t>
            </a:r>
          </a:p>
          <a:p>
            <a:pPr marL="182563" lvl="1" indent="-182563">
              <a:buFontTx/>
              <a:buChar char="-"/>
            </a:pPr>
            <a:r>
              <a:rPr lang="es-MX" sz="1800" i="1" dirty="0" smtClean="0"/>
              <a:t>Además el ‘maná’, la copa de salvación</a:t>
            </a:r>
          </a:p>
          <a:p>
            <a:pPr marL="182563" lvl="1" indent="-182563">
              <a:buFont typeface="Wingdings" pitchFamily="2" charset="2"/>
              <a:buChar char="§"/>
            </a:pPr>
            <a:r>
              <a:rPr lang="es-MX" sz="1800" b="1" dirty="0" smtClean="0"/>
              <a:t>Eucaristía en el NT. </a:t>
            </a:r>
            <a:r>
              <a:rPr lang="es-MX" sz="1800" dirty="0" smtClean="0"/>
              <a:t>El relato de la </a:t>
            </a:r>
            <a:r>
              <a:rPr lang="es-MX" sz="1800" i="1" dirty="0" smtClean="0"/>
              <a:t>Pasión, Muerte, Resurrección,</a:t>
            </a:r>
            <a:r>
              <a:rPr lang="es-MX" sz="1800" dirty="0" smtClean="0"/>
              <a:t> se inicia con el episodio de la Cena Pascual: </a:t>
            </a:r>
            <a:r>
              <a:rPr lang="es-MX" sz="1800" i="1" dirty="0" smtClean="0"/>
              <a:t>las comidas de Jesús, la ‘Cena Pascual’ , el discurso del Pan de Vida.</a:t>
            </a:r>
            <a:endParaRPr lang="es-MX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" y="6421461"/>
            <a:ext cx="2133600" cy="365125"/>
          </a:xfrm>
        </p:spPr>
        <p:txBody>
          <a:bodyPr/>
          <a:lstStyle/>
          <a:p>
            <a:pPr algn="l"/>
            <a:fld id="{8BF7C8E3-48EB-4A55-9CAF-2BDEA9EACE9F}" type="slidenum">
              <a:rPr lang="en-US" sz="1400" smtClean="0">
                <a:solidFill>
                  <a:schemeClr val="tx1"/>
                </a:solidFill>
              </a:rPr>
              <a:pPr algn="l"/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406" y="6356350"/>
            <a:ext cx="376254" cy="501650"/>
          </a:xfrm>
        </p:spPr>
        <p:txBody>
          <a:bodyPr/>
          <a:lstStyle/>
          <a:p>
            <a:pPr algn="l">
              <a:defRPr/>
            </a:pPr>
            <a:fld id="{B95940D9-2621-40E5-8638-71035D91572A}" type="slidenum">
              <a:rPr lang="es-ES" sz="1400" smtClean="0"/>
              <a:pPr algn="l">
                <a:defRPr/>
              </a:pPr>
              <a:t>9</a:t>
            </a:fld>
            <a:endParaRPr lang="es-ES" sz="1400" dirty="0"/>
          </a:p>
        </p:txBody>
      </p:sp>
      <p:sp>
        <p:nvSpPr>
          <p:cNvPr id="6" name="Rectangle 5"/>
          <p:cNvSpPr/>
          <p:nvPr/>
        </p:nvSpPr>
        <p:spPr>
          <a:xfrm>
            <a:off x="1" y="5500702"/>
            <a:ext cx="9144000" cy="6759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1685"/>
              </a:avLst>
            </a:prstTxWarp>
            <a:spAutoFit/>
          </a:bodyPr>
          <a:lstStyle/>
          <a:p>
            <a:pPr algn="ctr"/>
            <a:r>
              <a:rPr lang="es-E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Historia de la Iniciación Cristiana</a:t>
            </a:r>
            <a:endParaRPr lang="es-MX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897</TotalTime>
  <Words>2271</Words>
  <Application>Microsoft Office PowerPoint</Application>
  <PresentationFormat>Presentación en pantalla (4:3)</PresentationFormat>
  <Paragraphs>301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Los Sacramentos de la Iniciación Cristiana «Origen e Historia»</vt:lpstr>
      <vt:lpstr>Introducción.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I.  Etapa Primitiva (ss. I-III)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II.  Edad de Oro (ss. IV-V)</vt:lpstr>
      <vt:lpstr>Diapositiva 21</vt:lpstr>
      <vt:lpstr>Diapositiva 22</vt:lpstr>
      <vt:lpstr>Diapositiva 23</vt:lpstr>
      <vt:lpstr>III.  Progresiva decadencia (ss. VI-XVI)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IV.  El Impulso Misionero (ss. XVI-XIX)</vt:lpstr>
      <vt:lpstr>Diapositiva 32</vt:lpstr>
      <vt:lpstr>Diapositiva 33</vt:lpstr>
      <vt:lpstr>V.  La Renovación Contemporánea (s. XX)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HISTORIA</dc:title>
  <dc:creator>Felipe</dc:creator>
  <cp:lastModifiedBy>Felipe</cp:lastModifiedBy>
  <cp:revision>111</cp:revision>
  <dcterms:created xsi:type="dcterms:W3CDTF">2008-08-26T15:55:39Z</dcterms:created>
  <dcterms:modified xsi:type="dcterms:W3CDTF">2009-08-05T14:52:17Z</dcterms:modified>
</cp:coreProperties>
</file>